
<file path=[Content_Types].xml><?xml version="1.0" encoding="utf-8"?>
<Types xmlns="http://schemas.openxmlformats.org/package/2006/content-types">
  <Default Extension="png" ContentType="image/pn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 id="2147483816" r:id="rId5"/>
  </p:sldMasterIdLst>
  <p:notesMasterIdLst>
    <p:notesMasterId r:id="rId73"/>
  </p:notesMasterIdLst>
  <p:handoutMasterIdLst>
    <p:handoutMasterId r:id="rId74"/>
  </p:handoutMasterIdLst>
  <p:sldIdLst>
    <p:sldId id="256" r:id="rId6"/>
    <p:sldId id="258" r:id="rId7"/>
    <p:sldId id="505" r:id="rId8"/>
    <p:sldId id="507" r:id="rId9"/>
    <p:sldId id="510" r:id="rId10"/>
    <p:sldId id="509" r:id="rId11"/>
    <p:sldId id="359" r:id="rId12"/>
    <p:sldId id="508" r:id="rId13"/>
    <p:sldId id="511" r:id="rId14"/>
    <p:sldId id="512" r:id="rId15"/>
    <p:sldId id="514" r:id="rId16"/>
    <p:sldId id="515" r:id="rId17"/>
    <p:sldId id="506" r:id="rId18"/>
    <p:sldId id="363" r:id="rId19"/>
    <p:sldId id="372" r:id="rId20"/>
    <p:sldId id="386" r:id="rId21"/>
    <p:sldId id="283" r:id="rId22"/>
    <p:sldId id="284" r:id="rId23"/>
    <p:sldId id="410" r:id="rId24"/>
    <p:sldId id="427" r:id="rId25"/>
    <p:sldId id="429" r:id="rId26"/>
    <p:sldId id="431" r:id="rId27"/>
    <p:sldId id="433" r:id="rId28"/>
    <p:sldId id="436" r:id="rId29"/>
    <p:sldId id="442" r:id="rId30"/>
    <p:sldId id="443" r:id="rId31"/>
    <p:sldId id="516" r:id="rId32"/>
    <p:sldId id="517" r:id="rId33"/>
    <p:sldId id="518" r:id="rId34"/>
    <p:sldId id="519" r:id="rId35"/>
    <p:sldId id="520" r:id="rId36"/>
    <p:sldId id="521" r:id="rId37"/>
    <p:sldId id="522" r:id="rId38"/>
    <p:sldId id="523" r:id="rId39"/>
    <p:sldId id="524" r:id="rId40"/>
    <p:sldId id="393" r:id="rId41"/>
    <p:sldId id="526" r:id="rId42"/>
    <p:sldId id="528" r:id="rId43"/>
    <p:sldId id="527" r:id="rId44"/>
    <p:sldId id="529" r:id="rId45"/>
    <p:sldId id="530" r:id="rId46"/>
    <p:sldId id="531" r:id="rId47"/>
    <p:sldId id="532" r:id="rId48"/>
    <p:sldId id="533" r:id="rId49"/>
    <p:sldId id="534" r:id="rId50"/>
    <p:sldId id="535" r:id="rId51"/>
    <p:sldId id="536" r:id="rId52"/>
    <p:sldId id="537" r:id="rId53"/>
    <p:sldId id="538" r:id="rId54"/>
    <p:sldId id="539" r:id="rId55"/>
    <p:sldId id="540" r:id="rId56"/>
    <p:sldId id="541" r:id="rId57"/>
    <p:sldId id="542" r:id="rId58"/>
    <p:sldId id="543" r:id="rId59"/>
    <p:sldId id="544" r:id="rId60"/>
    <p:sldId id="545" r:id="rId61"/>
    <p:sldId id="546" r:id="rId62"/>
    <p:sldId id="547" r:id="rId63"/>
    <p:sldId id="548" r:id="rId64"/>
    <p:sldId id="549" r:id="rId65"/>
    <p:sldId id="550" r:id="rId66"/>
    <p:sldId id="551" r:id="rId67"/>
    <p:sldId id="552" r:id="rId68"/>
    <p:sldId id="553" r:id="rId69"/>
    <p:sldId id="555" r:id="rId70"/>
    <p:sldId id="554" r:id="rId71"/>
    <p:sldId id="556" r:id="rId72"/>
  </p:sldIdLst>
  <p:sldSz cx="9144000" cy="6858000" type="screen4x3"/>
  <p:notesSz cx="6946900" cy="9220200"/>
  <p:defaultTextStyle>
    <a:defPPr>
      <a:defRPr lang="en-US"/>
    </a:defPPr>
    <a:lvl1pPr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1pPr>
    <a:lvl2pPr marL="4572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2pPr>
    <a:lvl3pPr marL="9144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3pPr>
    <a:lvl4pPr marL="13716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4pPr>
    <a:lvl5pPr marL="18288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63"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63"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63"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6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ace A. Lewis" initials="GAL" lastIdx="6" clrIdx="0"/>
  <p:cmAuthor id="1" name="rk" initials="r" lastIdx="5" clrIdx="1"/>
  <p:cmAuthor id="2" name="Marc Novakouski" initials="MRN"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C8C93"/>
    <a:srgbClr val="CC9900"/>
    <a:srgbClr val="CCFFCC"/>
    <a:srgbClr val="0099CC"/>
    <a:srgbClr val="336699"/>
    <a:srgbClr val="FFCC99"/>
    <a:srgbClr val="FF99FF"/>
    <a:srgbClr val="FF6699"/>
    <a:srgbClr val="66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50" autoAdjust="0"/>
    <p:restoredTop sz="85372" autoAdjust="0"/>
  </p:normalViewPr>
  <p:slideViewPr>
    <p:cSldViewPr snapToGrid="0">
      <p:cViewPr varScale="1">
        <p:scale>
          <a:sx n="62" d="100"/>
          <a:sy n="62" d="100"/>
        </p:scale>
        <p:origin x="-1206" y="-84"/>
      </p:cViewPr>
      <p:guideLst>
        <p:guide orient="horz" pos="2161"/>
        <p:guide pos="2881"/>
      </p:guideLst>
    </p:cSldViewPr>
  </p:slideViewPr>
  <p:outlineViewPr>
    <p:cViewPr>
      <p:scale>
        <a:sx n="33" d="100"/>
        <a:sy n="33" d="100"/>
      </p:scale>
      <p:origin x="0" y="17994"/>
    </p:cViewPr>
  </p:outlineViewPr>
  <p:notesTextViewPr>
    <p:cViewPr>
      <p:scale>
        <a:sx n="100" d="100"/>
        <a:sy n="100" d="100"/>
      </p:scale>
      <p:origin x="0" y="0"/>
    </p:cViewPr>
  </p:notesTextViewPr>
  <p:sorterViewPr>
    <p:cViewPr>
      <p:scale>
        <a:sx n="100" d="100"/>
        <a:sy n="100" d="100"/>
      </p:scale>
      <p:origin x="0" y="29946"/>
    </p:cViewPr>
  </p:sorterViewPr>
  <p:notesViewPr>
    <p:cSldViewPr snapToGrid="0">
      <p:cViewPr varScale="1">
        <p:scale>
          <a:sx n="85" d="100"/>
          <a:sy n="85" d="100"/>
        </p:scale>
        <p:origin x="-1836" y="-78"/>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9458" name="Rectangle 2"/>
          <p:cNvSpPr>
            <a:spLocks noGrp="1" noChangeArrowheads="1"/>
          </p:cNvSpPr>
          <p:nvPr>
            <p:ph type="hdr" sz="quarter"/>
          </p:nvPr>
        </p:nvSpPr>
        <p:spPr bwMode="auto">
          <a:xfrm>
            <a:off x="1" y="0"/>
            <a:ext cx="3010113" cy="460379"/>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algn="l">
              <a:spcBef>
                <a:spcPct val="0"/>
              </a:spcBef>
              <a:defRPr sz="1200">
                <a:latin typeface="Arial" charset="0"/>
              </a:defRPr>
            </a:lvl1pPr>
          </a:lstStyle>
          <a:p>
            <a:pPr>
              <a:defRPr/>
            </a:pPr>
            <a:endParaRPr lang="en-US"/>
          </a:p>
        </p:txBody>
      </p:sp>
      <p:sp>
        <p:nvSpPr>
          <p:cNvPr id="1299459" name="Rectangle 3"/>
          <p:cNvSpPr>
            <a:spLocks noGrp="1" noChangeArrowheads="1"/>
          </p:cNvSpPr>
          <p:nvPr>
            <p:ph type="dt" sz="quarter" idx="1"/>
          </p:nvPr>
        </p:nvSpPr>
        <p:spPr bwMode="auto">
          <a:xfrm>
            <a:off x="3935212" y="0"/>
            <a:ext cx="3010113" cy="460379"/>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algn="r">
              <a:spcBef>
                <a:spcPct val="0"/>
              </a:spcBef>
              <a:defRPr sz="1200">
                <a:latin typeface="Arial" charset="0"/>
              </a:defRPr>
            </a:lvl1pPr>
          </a:lstStyle>
          <a:p>
            <a:pPr>
              <a:defRPr/>
            </a:pPr>
            <a:endParaRPr lang="en-US"/>
          </a:p>
        </p:txBody>
      </p:sp>
      <p:sp>
        <p:nvSpPr>
          <p:cNvPr id="1299460" name="Rectangle 4"/>
          <p:cNvSpPr>
            <a:spLocks noGrp="1" noChangeArrowheads="1"/>
          </p:cNvSpPr>
          <p:nvPr>
            <p:ph type="ftr" sz="quarter" idx="2"/>
          </p:nvPr>
        </p:nvSpPr>
        <p:spPr bwMode="auto">
          <a:xfrm>
            <a:off x="1" y="8758245"/>
            <a:ext cx="3010113" cy="460379"/>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algn="l">
              <a:spcBef>
                <a:spcPct val="0"/>
              </a:spcBef>
              <a:defRPr sz="1200">
                <a:latin typeface="Arial" charset="0"/>
              </a:defRPr>
            </a:lvl1pPr>
          </a:lstStyle>
          <a:p>
            <a:pPr>
              <a:defRPr/>
            </a:pPr>
            <a:endParaRPr lang="en-US"/>
          </a:p>
        </p:txBody>
      </p:sp>
      <p:sp>
        <p:nvSpPr>
          <p:cNvPr id="1299461" name="Rectangle 5"/>
          <p:cNvSpPr>
            <a:spLocks noGrp="1" noChangeArrowheads="1"/>
          </p:cNvSpPr>
          <p:nvPr>
            <p:ph type="sldNum" sz="quarter" idx="3"/>
          </p:nvPr>
        </p:nvSpPr>
        <p:spPr bwMode="auto">
          <a:xfrm>
            <a:off x="3935212" y="8758245"/>
            <a:ext cx="3010113" cy="460379"/>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algn="r">
              <a:spcBef>
                <a:spcPct val="0"/>
              </a:spcBef>
              <a:defRPr sz="1200">
                <a:latin typeface="Arial" charset="0"/>
              </a:defRPr>
            </a:lvl1pPr>
          </a:lstStyle>
          <a:p>
            <a:pPr>
              <a:defRPr/>
            </a:pPr>
            <a:fld id="{B5DEBDA9-34FC-4E22-AC38-F9BE98169500}" type="slidenum">
              <a:rPr lang="en-US"/>
              <a:pPr>
                <a:defRPr/>
              </a:pPr>
              <a:t>‹#›</a:t>
            </a:fld>
            <a:endParaRPr lang="en-US"/>
          </a:p>
        </p:txBody>
      </p:sp>
    </p:spTree>
    <p:extLst>
      <p:ext uri="{BB962C8B-B14F-4D97-AF65-F5344CB8AC3E}">
        <p14:creationId xmlns:p14="http://schemas.microsoft.com/office/powerpoint/2010/main" val="171752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3010113" cy="460379"/>
          </a:xfrm>
          <a:prstGeom prst="rect">
            <a:avLst/>
          </a:prstGeom>
          <a:noFill/>
          <a:ln w="9525">
            <a:noFill/>
            <a:miter lim="800000"/>
            <a:headEnd/>
            <a:tailEnd/>
          </a:ln>
          <a:effectLst/>
        </p:spPr>
        <p:txBody>
          <a:bodyPr vert="horz" wrap="square" lIns="92370" tIns="46186" rIns="92370" bIns="46186" numCol="1" anchor="t" anchorCtr="0" compatLnSpc="1">
            <a:prstTxWarp prst="textNoShape">
              <a:avLst/>
            </a:prstTxWarp>
          </a:bodyPr>
          <a:lstStyle>
            <a:lvl1pPr algn="l" defTabSz="923670">
              <a:spcBef>
                <a:spcPct val="0"/>
              </a:spcBef>
              <a:defRPr sz="1200">
                <a:latin typeface="Arial" charset="0"/>
              </a:defRPr>
            </a:lvl1pPr>
          </a:lstStyle>
          <a:p>
            <a:pPr>
              <a:defRPr/>
            </a:pPr>
            <a:endParaRPr lang="en-US"/>
          </a:p>
        </p:txBody>
      </p:sp>
      <p:sp>
        <p:nvSpPr>
          <p:cNvPr id="18435" name="Rectangle 3"/>
          <p:cNvSpPr>
            <a:spLocks noGrp="1" noChangeArrowheads="1"/>
          </p:cNvSpPr>
          <p:nvPr>
            <p:ph type="dt" idx="1"/>
          </p:nvPr>
        </p:nvSpPr>
        <p:spPr bwMode="auto">
          <a:xfrm>
            <a:off x="3935212" y="0"/>
            <a:ext cx="3010113" cy="460379"/>
          </a:xfrm>
          <a:prstGeom prst="rect">
            <a:avLst/>
          </a:prstGeom>
          <a:noFill/>
          <a:ln w="9525">
            <a:noFill/>
            <a:miter lim="800000"/>
            <a:headEnd/>
            <a:tailEnd/>
          </a:ln>
          <a:effectLst/>
        </p:spPr>
        <p:txBody>
          <a:bodyPr vert="horz" wrap="square" lIns="92370" tIns="46186" rIns="92370" bIns="46186" numCol="1" anchor="t" anchorCtr="0" compatLnSpc="1">
            <a:prstTxWarp prst="textNoShape">
              <a:avLst/>
            </a:prstTxWarp>
          </a:bodyPr>
          <a:lstStyle>
            <a:lvl1pPr algn="r" defTabSz="923670">
              <a:spcBef>
                <a:spcPct val="0"/>
              </a:spcBef>
              <a:defRPr sz="1200">
                <a:latin typeface="Arial" charset="0"/>
              </a:defRPr>
            </a:lvl1pPr>
          </a:lstStyle>
          <a:p>
            <a:pPr>
              <a:defRPr/>
            </a:pPr>
            <a:endParaRPr lang="en-US"/>
          </a:p>
        </p:txBody>
      </p:sp>
      <p:sp>
        <p:nvSpPr>
          <p:cNvPr id="259076" name="Rectangle 4"/>
          <p:cNvSpPr>
            <a:spLocks noGrp="1" noRot="1" noChangeAspect="1" noChangeArrowheads="1" noTextEdit="1"/>
          </p:cNvSpPr>
          <p:nvPr>
            <p:ph type="sldImg" idx="2"/>
          </p:nvPr>
        </p:nvSpPr>
        <p:spPr bwMode="auto">
          <a:xfrm>
            <a:off x="1168400" y="692150"/>
            <a:ext cx="4610100" cy="3457575"/>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5006" y="4379911"/>
            <a:ext cx="5556890" cy="4148144"/>
          </a:xfrm>
          <a:prstGeom prst="rect">
            <a:avLst/>
          </a:prstGeom>
          <a:noFill/>
          <a:ln w="9525">
            <a:noFill/>
            <a:miter lim="800000"/>
            <a:headEnd/>
            <a:tailEnd/>
          </a:ln>
          <a:effectLst/>
        </p:spPr>
        <p:txBody>
          <a:bodyPr vert="horz" wrap="square" lIns="92370" tIns="46186" rIns="92370" bIns="461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1" y="8758245"/>
            <a:ext cx="3010113" cy="460379"/>
          </a:xfrm>
          <a:prstGeom prst="rect">
            <a:avLst/>
          </a:prstGeom>
          <a:noFill/>
          <a:ln w="9525">
            <a:noFill/>
            <a:miter lim="800000"/>
            <a:headEnd/>
            <a:tailEnd/>
          </a:ln>
          <a:effectLst/>
        </p:spPr>
        <p:txBody>
          <a:bodyPr vert="horz" wrap="square" lIns="92370" tIns="46186" rIns="92370" bIns="46186" numCol="1" anchor="b" anchorCtr="0" compatLnSpc="1">
            <a:prstTxWarp prst="textNoShape">
              <a:avLst/>
            </a:prstTxWarp>
          </a:bodyPr>
          <a:lstStyle>
            <a:lvl1pPr algn="l" defTabSz="923670">
              <a:spcBef>
                <a:spcPct val="0"/>
              </a:spcBef>
              <a:defRPr sz="1200">
                <a:latin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935212" y="8758245"/>
            <a:ext cx="3010113" cy="460379"/>
          </a:xfrm>
          <a:prstGeom prst="rect">
            <a:avLst/>
          </a:prstGeom>
          <a:noFill/>
          <a:ln w="9525">
            <a:noFill/>
            <a:miter lim="800000"/>
            <a:headEnd/>
            <a:tailEnd/>
          </a:ln>
          <a:effectLst/>
        </p:spPr>
        <p:txBody>
          <a:bodyPr vert="horz" wrap="square" lIns="92370" tIns="46186" rIns="92370" bIns="46186" numCol="1" anchor="b" anchorCtr="0" compatLnSpc="1">
            <a:prstTxWarp prst="textNoShape">
              <a:avLst/>
            </a:prstTxWarp>
          </a:bodyPr>
          <a:lstStyle>
            <a:lvl1pPr algn="r" defTabSz="923670">
              <a:spcBef>
                <a:spcPct val="0"/>
              </a:spcBef>
              <a:defRPr sz="1200">
                <a:latin typeface="Arial" charset="0"/>
              </a:defRPr>
            </a:lvl1pPr>
          </a:lstStyle>
          <a:p>
            <a:pPr>
              <a:defRPr/>
            </a:pPr>
            <a:fld id="{D40143DC-7940-4F48-BA46-9D05CE7AE60D}" type="slidenum">
              <a:rPr lang="en-US"/>
              <a:pPr>
                <a:defRPr/>
              </a:pPr>
              <a:t>‹#›</a:t>
            </a:fld>
            <a:endParaRPr lang="en-US"/>
          </a:p>
        </p:txBody>
      </p:sp>
    </p:spTree>
    <p:extLst>
      <p:ext uri="{BB962C8B-B14F-4D97-AF65-F5344CB8AC3E}">
        <p14:creationId xmlns:p14="http://schemas.microsoft.com/office/powerpoint/2010/main" val="42208296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A9E7F2C8-39CF-4114-B186-2B5A09E50D8B}" type="slidenum">
              <a:rPr lang="en-US" smtClean="0">
                <a:latin typeface="Arial" pitchFamily="34" charset="0"/>
              </a:rPr>
              <a:pPr/>
              <a:t>1</a:t>
            </a:fld>
            <a:endParaRPr lang="en-US" smtClean="0">
              <a:latin typeface="Arial" pitchFamily="34"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Enterprise Service Bus (ESB) is an example</a:t>
            </a:r>
            <a:r>
              <a:rPr lang="en-US" baseline="0" dirty="0" smtClean="0"/>
              <a:t> of an infrastructure for Web Services.</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xfrm>
            <a:off x="3934768" y="8758276"/>
            <a:ext cx="3010625" cy="460400"/>
          </a:xfrm>
          <a:prstGeom prst="rect">
            <a:avLst/>
          </a:prstGeom>
          <a:noFill/>
        </p:spPr>
        <p:txBody>
          <a:bodyPr lIns="87384" tIns="43693" rIns="87384" bIns="43693"/>
          <a:lstStyle/>
          <a:p>
            <a:fld id="{2B3E262F-C343-49E5-BAA1-DB0CD8187A28}" type="slidenum">
              <a:rPr lang="en-US" smtClean="0">
                <a:latin typeface="Arial" pitchFamily="34" charset="0"/>
              </a:rPr>
              <a:pPr/>
              <a:t>11</a:t>
            </a:fld>
            <a:endParaRPr lang="en-US" smtClean="0">
              <a:latin typeface="Arial" pitchFamily="34" charset="0"/>
            </a:endParaRPr>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a:ln/>
        </p:spPr>
        <p:txBody>
          <a:bodyPr/>
          <a:lstStyle/>
          <a:p>
            <a:pPr marL="226982" indent="-226982"/>
            <a:endParaRPr lang="en-US" b="0" i="0" u="none" dirty="0"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C2F016E-151C-4C34-B95D-541175AAD488}" type="slidenum">
              <a:rPr lang="en-US" smtClean="0">
                <a:ea typeface="ＭＳ Ｐゴシック" charset="-128"/>
              </a:rPr>
              <a:pPr/>
              <a:t>14</a:t>
            </a:fld>
            <a:endParaRPr lang="en-US" smtClean="0">
              <a:ea typeface="ＭＳ Ｐゴシック" charset="-128"/>
            </a:endParaRPr>
          </a:p>
        </p:txBody>
      </p:sp>
      <p:sp>
        <p:nvSpPr>
          <p:cNvPr id="59395" name="Rectangle 2"/>
          <p:cNvSpPr>
            <a:spLocks noGrp="1" noRot="1" noChangeAspect="1" noChangeArrowheads="1" noTextEdit="1"/>
          </p:cNvSpPr>
          <p:nvPr>
            <p:ph type="sldImg"/>
          </p:nvPr>
        </p:nvSpPr>
        <p:spPr>
          <a:xfrm>
            <a:off x="1182688" y="696913"/>
            <a:ext cx="4591050" cy="3443287"/>
          </a:xfrm>
          <a:ln/>
        </p:spPr>
      </p:sp>
      <p:sp>
        <p:nvSpPr>
          <p:cNvPr id="59396" name="Rectangle 3"/>
          <p:cNvSpPr>
            <a:spLocks noGrp="1" noChangeArrowheads="1"/>
          </p:cNvSpPr>
          <p:nvPr>
            <p:ph type="body" idx="1"/>
          </p:nvPr>
        </p:nvSpPr>
        <p:spPr>
          <a:xfrm>
            <a:off x="924144" y="4375327"/>
            <a:ext cx="5098615" cy="4151224"/>
          </a:xfrm>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p>
            <a:fld id="{4BDE9B59-35F2-4C2F-A983-847E3B7EA4BF}" type="slidenum">
              <a:rPr lang="en-US" smtClean="0">
                <a:latin typeface="Arial" pitchFamily="34" charset="0"/>
              </a:rPr>
              <a:pPr/>
              <a:t>17</a:t>
            </a:fld>
            <a:endParaRPr lang="en-US" smtClean="0">
              <a:latin typeface="Arial" pitchFamily="34" charset="0"/>
            </a:endParaRPr>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p>
            <a:fld id="{B4DA9B30-093B-4FCF-B068-D2CFDC9E73FF}" type="slidenum">
              <a:rPr lang="en-US" smtClean="0">
                <a:latin typeface="Arial" pitchFamily="34" charset="0"/>
              </a:rPr>
              <a:pPr/>
              <a:t>18</a:t>
            </a:fld>
            <a:endParaRPr lang="en-US" smtClean="0">
              <a:latin typeface="Arial" pitchFamily="34" charset="0"/>
            </a:endParaRPr>
          </a:p>
        </p:txBody>
      </p:sp>
      <p:sp>
        <p:nvSpPr>
          <p:cNvPr id="424963" name="Rectangle 2"/>
          <p:cNvSpPr>
            <a:spLocks noGrp="1" noRot="1" noChangeAspect="1" noChangeArrowheads="1" noTextEdit="1"/>
          </p:cNvSpPr>
          <p:nvPr>
            <p:ph type="sldImg"/>
          </p:nvPr>
        </p:nvSpPr>
        <p:spPr>
          <a:ln/>
        </p:spPr>
      </p:sp>
      <p:sp>
        <p:nvSpPr>
          <p:cNvPr id="424964" name="Rectangle 3"/>
          <p:cNvSpPr>
            <a:spLocks noGrp="1" noChangeArrowheads="1"/>
          </p:cNvSpPr>
          <p:nvPr>
            <p:ph type="body" idx="1"/>
          </p:nvPr>
        </p:nvSpPr>
        <p:spPr>
          <a:noFill/>
          <a:ln/>
        </p:spPr>
        <p:txBody>
          <a:bodyPr/>
          <a:lstStyle/>
          <a:p>
            <a:pPr marL="226961" indent="-226961" eaLnBrk="1" hangingPunct="1"/>
            <a:r>
              <a:rPr lang="en-US" dirty="0" smtClean="0">
                <a:latin typeface="Arial" pitchFamily="34" charset="0"/>
              </a:rPr>
              <a:t>This is a list of artifacts that are generated in the during a SMART engagement. </a:t>
            </a:r>
          </a:p>
          <a:p>
            <a:pPr marL="226961" indent="-226961" eaLnBrk="1" hangingPunct="1"/>
            <a:endParaRPr lang="en-US" dirty="0" smtClean="0">
              <a:latin typeface="Arial" pitchFamily="34" charset="0"/>
            </a:endParaRPr>
          </a:p>
          <a:p>
            <a:pPr marL="226961" indent="-226961" eaLnBrk="1" hangingPunct="1"/>
            <a:r>
              <a:rPr lang="en-US" dirty="0" smtClean="0">
                <a:latin typeface="Arial" pitchFamily="34" charset="0"/>
              </a:rPr>
              <a:t>Main point: </a:t>
            </a:r>
          </a:p>
          <a:p>
            <a:pPr marL="226961" indent="-226961" eaLnBrk="1" hangingPunct="1">
              <a:buFontTx/>
              <a:buAutoNum type="arabicPeriod"/>
            </a:pPr>
            <a:r>
              <a:rPr lang="en-US" dirty="0" smtClean="0">
                <a:latin typeface="Arial" pitchFamily="34" charset="0"/>
              </a:rPr>
              <a:t>SMART provides the flexibility to update any of the artifacts which makes it more an iterative process rather than a strictly sequential or waterfall process. </a:t>
            </a:r>
          </a:p>
          <a:p>
            <a:pPr marL="226961" indent="-226961" eaLnBrk="1" hangingPunct="1">
              <a:buFontTx/>
              <a:buAutoNum type="arabicPeriod"/>
            </a:pPr>
            <a:endParaRPr lang="en-US" dirty="0" smtClean="0">
              <a:latin typeface="Arial" pitchFamily="34" charset="0"/>
            </a:endParaRPr>
          </a:p>
          <a:p>
            <a:pPr marL="226961" indent="-226961" eaLnBrk="1" hangingPunct="1"/>
            <a:endParaRPr lang="en-US"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20</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81100" y="696913"/>
            <a:ext cx="4594225" cy="3444875"/>
          </a:xfrm>
          <a:ln/>
        </p:spPr>
      </p:sp>
      <p:sp>
        <p:nvSpPr>
          <p:cNvPr id="428036" name="Rectangle 3"/>
          <p:cNvSpPr>
            <a:spLocks noGrp="1" noChangeArrowheads="1"/>
          </p:cNvSpPr>
          <p:nvPr>
            <p:ph type="body" idx="1"/>
          </p:nvPr>
        </p:nvSpPr>
        <p:spPr>
          <a:xfrm>
            <a:off x="925099" y="4375182"/>
            <a:ext cx="5096705" cy="4151297"/>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7"/>
          <p:cNvSpPr>
            <a:spLocks noGrp="1" noChangeArrowheads="1"/>
          </p:cNvSpPr>
          <p:nvPr>
            <p:ph type="sldNum" sz="quarter" idx="5"/>
          </p:nvPr>
        </p:nvSpPr>
        <p:spPr>
          <a:noFill/>
        </p:spPr>
        <p:txBody>
          <a:bodyPr/>
          <a:lstStyle/>
          <a:p>
            <a:fld id="{7A75578E-85BF-4DE0-9A37-D7531C336330}" type="slidenum">
              <a:rPr lang="en-US" smtClean="0">
                <a:latin typeface="Arial" pitchFamily="34" charset="0"/>
              </a:rPr>
              <a:pPr/>
              <a:t>21</a:t>
            </a:fld>
            <a:endParaRPr lang="en-US" smtClean="0">
              <a:latin typeface="Arial" pitchFamily="34" charset="0"/>
            </a:endParaRPr>
          </a:p>
        </p:txBody>
      </p:sp>
      <p:sp>
        <p:nvSpPr>
          <p:cNvPr id="429059" name="Rectangle 2"/>
          <p:cNvSpPr>
            <a:spLocks noGrp="1" noRot="1" noChangeAspect="1" noChangeArrowheads="1" noTextEdit="1"/>
          </p:cNvSpPr>
          <p:nvPr>
            <p:ph type="sldImg"/>
          </p:nvPr>
        </p:nvSpPr>
        <p:spPr>
          <a:ln/>
        </p:spPr>
      </p:sp>
      <p:sp>
        <p:nvSpPr>
          <p:cNvPr id="42906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7"/>
          <p:cNvSpPr>
            <a:spLocks noGrp="1" noChangeArrowheads="1"/>
          </p:cNvSpPr>
          <p:nvPr>
            <p:ph type="sldNum" sz="quarter" idx="5"/>
          </p:nvPr>
        </p:nvSpPr>
        <p:spPr>
          <a:noFill/>
        </p:spPr>
        <p:txBody>
          <a:bodyPr/>
          <a:lstStyle/>
          <a:p>
            <a:fld id="{E5014719-5972-4E79-A1C5-8AAE4243830C}" type="slidenum">
              <a:rPr lang="en-US" smtClean="0">
                <a:latin typeface="Arial" pitchFamily="34" charset="0"/>
              </a:rPr>
              <a:pPr/>
              <a:t>22</a:t>
            </a:fld>
            <a:endParaRPr lang="en-US" smtClean="0">
              <a:latin typeface="Arial" pitchFamily="34" charset="0"/>
            </a:endParaRPr>
          </a:p>
        </p:txBody>
      </p:sp>
      <p:sp>
        <p:nvSpPr>
          <p:cNvPr id="431107" name="Rectangle 2"/>
          <p:cNvSpPr>
            <a:spLocks noGrp="1" noRot="1" noChangeAspect="1" noChangeArrowheads="1" noTextEdit="1"/>
          </p:cNvSpPr>
          <p:nvPr>
            <p:ph type="sldImg"/>
          </p:nvPr>
        </p:nvSpPr>
        <p:spPr>
          <a:xfrm>
            <a:off x="1181100" y="696913"/>
            <a:ext cx="4594225" cy="3444875"/>
          </a:xfrm>
          <a:ln/>
        </p:spPr>
      </p:sp>
      <p:sp>
        <p:nvSpPr>
          <p:cNvPr id="431108" name="Rectangle 3"/>
          <p:cNvSpPr>
            <a:spLocks noGrp="1" noChangeArrowheads="1"/>
          </p:cNvSpPr>
          <p:nvPr>
            <p:ph type="body" idx="1"/>
          </p:nvPr>
        </p:nvSpPr>
        <p:spPr>
          <a:xfrm>
            <a:off x="925099" y="4375182"/>
            <a:ext cx="5096705" cy="4151297"/>
          </a:xfrm>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7"/>
          <p:cNvSpPr>
            <a:spLocks noGrp="1" noChangeArrowheads="1"/>
          </p:cNvSpPr>
          <p:nvPr>
            <p:ph type="sldNum" sz="quarter" idx="5"/>
          </p:nvPr>
        </p:nvSpPr>
        <p:spPr>
          <a:noFill/>
        </p:spPr>
        <p:txBody>
          <a:bodyPr/>
          <a:lstStyle/>
          <a:p>
            <a:fld id="{9D7768D4-A2A7-4937-9C38-A4D775E45C5C}" type="slidenum">
              <a:rPr lang="en-US" smtClean="0">
                <a:latin typeface="Arial" pitchFamily="34" charset="0"/>
              </a:rPr>
              <a:pPr/>
              <a:t>23</a:t>
            </a:fld>
            <a:endParaRPr lang="en-US" smtClean="0">
              <a:latin typeface="Arial" pitchFamily="34" charset="0"/>
            </a:endParaRPr>
          </a:p>
        </p:txBody>
      </p:sp>
      <p:sp>
        <p:nvSpPr>
          <p:cNvPr id="434179" name="Rectangle 2"/>
          <p:cNvSpPr>
            <a:spLocks noGrp="1" noRot="1" noChangeAspect="1" noChangeArrowheads="1" noTextEdit="1"/>
          </p:cNvSpPr>
          <p:nvPr>
            <p:ph type="sldImg"/>
          </p:nvPr>
        </p:nvSpPr>
        <p:spPr>
          <a:ln/>
        </p:spPr>
      </p:sp>
      <p:sp>
        <p:nvSpPr>
          <p:cNvPr id="4341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24</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81100" y="696913"/>
            <a:ext cx="4594225" cy="3444875"/>
          </a:xfrm>
          <a:ln/>
        </p:spPr>
      </p:sp>
      <p:sp>
        <p:nvSpPr>
          <p:cNvPr id="428036" name="Rectangle 3"/>
          <p:cNvSpPr>
            <a:spLocks noGrp="1" noChangeArrowheads="1"/>
          </p:cNvSpPr>
          <p:nvPr>
            <p:ph type="body" idx="1"/>
          </p:nvPr>
        </p:nvSpPr>
        <p:spPr>
          <a:xfrm>
            <a:off x="925099" y="4375182"/>
            <a:ext cx="5096705" cy="4151297"/>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25</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81100" y="696913"/>
            <a:ext cx="4594225" cy="3444875"/>
          </a:xfrm>
          <a:ln/>
        </p:spPr>
      </p:sp>
      <p:sp>
        <p:nvSpPr>
          <p:cNvPr id="428036" name="Rectangle 3"/>
          <p:cNvSpPr>
            <a:spLocks noGrp="1" noChangeArrowheads="1"/>
          </p:cNvSpPr>
          <p:nvPr>
            <p:ph type="body" idx="1"/>
          </p:nvPr>
        </p:nvSpPr>
        <p:spPr>
          <a:xfrm>
            <a:off x="925099" y="4375182"/>
            <a:ext cx="5096705" cy="4151297"/>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26</a:t>
            </a:fld>
            <a:endParaRPr lang="en-US" smtClean="0">
              <a:latin typeface="Arial" pitchFamily="34" charset="0"/>
            </a:endParaRPr>
          </a:p>
        </p:txBody>
      </p:sp>
      <p:sp>
        <p:nvSpPr>
          <p:cNvPr id="428035" name="Rectangle 2"/>
          <p:cNvSpPr>
            <a:spLocks noGrp="1" noRot="1" noChangeAspect="1" noChangeArrowheads="1" noTextEdit="1"/>
          </p:cNvSpPr>
          <p:nvPr>
            <p:ph type="sldImg"/>
          </p:nvPr>
        </p:nvSpPr>
        <p:spPr>
          <a:xfrm>
            <a:off x="1181100" y="696913"/>
            <a:ext cx="4594225" cy="3444875"/>
          </a:xfrm>
          <a:ln/>
        </p:spPr>
      </p:sp>
      <p:sp>
        <p:nvSpPr>
          <p:cNvPr id="428036" name="Rectangle 3"/>
          <p:cNvSpPr>
            <a:spLocks noGrp="1" noChangeArrowheads="1"/>
          </p:cNvSpPr>
          <p:nvPr>
            <p:ph type="body" idx="1"/>
          </p:nvPr>
        </p:nvSpPr>
        <p:spPr>
          <a:xfrm>
            <a:off x="925099" y="4375182"/>
            <a:ext cx="5096705" cy="4151297"/>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9F1C5A6E-29EB-4081-9869-1F0796917FDD}" type="slidenum">
              <a:rPr lang="en-US"/>
              <a:pPr/>
              <a:t>3</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7"/>
          <p:cNvSpPr>
            <a:spLocks noGrp="1" noChangeArrowheads="1"/>
          </p:cNvSpPr>
          <p:nvPr>
            <p:ph type="sldNum" sz="quarter" idx="5"/>
          </p:nvPr>
        </p:nvSpPr>
        <p:spPr>
          <a:noFill/>
        </p:spPr>
        <p:txBody>
          <a:bodyPr/>
          <a:lstStyle/>
          <a:p>
            <a:fld id="{C944694A-BD2C-4961-B3E2-A6A96FE0E948}" type="slidenum">
              <a:rPr lang="en-US" smtClean="0">
                <a:latin typeface="Arial" pitchFamily="34" charset="0"/>
              </a:rPr>
              <a:pPr/>
              <a:t>36</a:t>
            </a:fld>
            <a:endParaRPr lang="en-US" smtClean="0">
              <a:latin typeface="Arial" pitchFamily="34" charset="0"/>
            </a:endParaRPr>
          </a:p>
        </p:txBody>
      </p:sp>
      <p:sp>
        <p:nvSpPr>
          <p:cNvPr id="437251" name="Rectangle 2"/>
          <p:cNvSpPr>
            <a:spLocks noGrp="1" noRot="1" noChangeAspect="1" noChangeArrowheads="1" noTextEdit="1"/>
          </p:cNvSpPr>
          <p:nvPr>
            <p:ph type="sldImg"/>
          </p:nvPr>
        </p:nvSpPr>
        <p:spPr>
          <a:ln/>
        </p:spPr>
      </p:sp>
      <p:sp>
        <p:nvSpPr>
          <p:cNvPr id="43725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US" smtClean="0"/>
          </a:p>
        </p:txBody>
      </p:sp>
      <p:sp>
        <p:nvSpPr>
          <p:cNvPr id="83972" name="Footer Placeholder 3"/>
          <p:cNvSpPr>
            <a:spLocks noGrp="1"/>
          </p:cNvSpPr>
          <p:nvPr>
            <p:ph type="ftr" sz="quarter" idx="4"/>
          </p:nvPr>
        </p:nvSpPr>
        <p:spPr>
          <a:noFill/>
        </p:spPr>
        <p:txBody>
          <a:bodyPr/>
          <a:lstStyle/>
          <a:p>
            <a:r>
              <a:rPr lang="en-US" smtClean="0">
                <a:ea typeface="ＭＳ Ｐゴシック" charset="-128"/>
              </a:rPr>
              <a:t>© 2006 Carnegie Mellon University</a:t>
            </a:r>
          </a:p>
          <a:p>
            <a:r>
              <a:rPr lang="en-US" smtClean="0">
                <a:ea typeface="ＭＳ Ｐゴシック" charset="-128"/>
              </a:rPr>
              <a:t>  </a:t>
            </a:r>
          </a:p>
        </p:txBody>
      </p:sp>
      <p:sp>
        <p:nvSpPr>
          <p:cNvPr id="83973" name="Header Placeholder 4"/>
          <p:cNvSpPr>
            <a:spLocks noGrp="1"/>
          </p:cNvSpPr>
          <p:nvPr>
            <p:ph type="hdr" sz="quarter"/>
          </p:nvPr>
        </p:nvSpPr>
        <p:spPr>
          <a:noFill/>
        </p:spPr>
        <p:txBody>
          <a:bodyPr/>
          <a:lstStyle/>
          <a:p>
            <a:r>
              <a:rPr lang="en-US" smtClean="0">
                <a:ea typeface="ＭＳ Ｐゴシック" charset="-128"/>
              </a:rPr>
              <a:t>Presentation Title</a:t>
            </a:r>
          </a:p>
        </p:txBody>
      </p:sp>
      <p:sp>
        <p:nvSpPr>
          <p:cNvPr id="83974" name="Date Placeholder 5"/>
          <p:cNvSpPr>
            <a:spLocks noGrp="1"/>
          </p:cNvSpPr>
          <p:nvPr>
            <p:ph type="dt" sz="quarter" idx="1"/>
          </p:nvPr>
        </p:nvSpPr>
        <p:spPr>
          <a:noFill/>
        </p:spPr>
        <p:txBody>
          <a:bodyPr/>
          <a:lstStyle/>
          <a:p>
            <a:fld id="{E81D370E-0664-4BDA-AD79-97E600678A86}" type="datetime1">
              <a:rPr lang="en-US" smtClean="0">
                <a:ea typeface="ＭＳ Ｐゴシック" charset="-128"/>
              </a:rPr>
              <a:pPr/>
              <a:t>2/4/2013</a:t>
            </a:fld>
            <a:endParaRPr lang="en-US" smtClean="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3C4F8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a:latin typeface="Arial" charset="0"/>
            </a:endParaRPr>
          </a:p>
        </p:txBody>
      </p:sp>
      <p:pic>
        <p:nvPicPr>
          <p:cNvPr id="5" name="Picture 10" descr="SEI_CMU_1Line_White"/>
          <p:cNvPicPr>
            <a:picLocks noChangeAspect="1" noChangeArrowheads="1"/>
          </p:cNvPicPr>
          <p:nvPr/>
        </p:nvPicPr>
        <p:blipFill>
          <a:blip r:embed="rId2" cstate="print"/>
          <a:srcRect/>
          <a:stretch>
            <a:fillRect/>
          </a:stretch>
        </p:blipFill>
        <p:spPr bwMode="auto">
          <a:xfrm>
            <a:off x="228600" y="6321425"/>
            <a:ext cx="5657850" cy="350838"/>
          </a:xfrm>
          <a:prstGeom prst="rect">
            <a:avLst/>
          </a:prstGeom>
          <a:noFill/>
          <a:ln w="9525">
            <a:noFill/>
            <a:miter lim="800000"/>
            <a:headEnd/>
            <a:tailEnd/>
          </a:ln>
        </p:spPr>
      </p:pic>
      <p:sp>
        <p:nvSpPr>
          <p:cNvPr id="6" name="Rectangle 7"/>
          <p:cNvSpPr>
            <a:spLocks noChangeArrowheads="1"/>
          </p:cNvSpPr>
          <p:nvPr/>
        </p:nvSpPr>
        <p:spPr bwMode="white">
          <a:xfrm>
            <a:off x="7123704" y="6324264"/>
            <a:ext cx="1665287" cy="379591"/>
          </a:xfrm>
          <a:prstGeom prst="rect">
            <a:avLst/>
          </a:prstGeom>
          <a:noFill/>
          <a:ln w="9525">
            <a:noFill/>
            <a:miter lim="800000"/>
            <a:headEnd/>
            <a:tailEnd/>
          </a:ln>
          <a:effectLst/>
        </p:spPr>
        <p:txBody>
          <a:bodyPr lIns="0" tIns="0">
            <a:spAutoFit/>
          </a:bodyPr>
          <a:lstStyle/>
          <a:p>
            <a:pPr algn="l" eaLnBrk="0" hangingPunct="0">
              <a:lnSpc>
                <a:spcPts val="1300"/>
              </a:lnSpc>
              <a:spcBef>
                <a:spcPct val="0"/>
              </a:spcBef>
              <a:defRPr/>
            </a:pPr>
            <a:r>
              <a:rPr lang="en-US" sz="1050" b="1" dirty="0" smtClean="0">
                <a:solidFill>
                  <a:schemeClr val="bg1"/>
                </a:solidFill>
                <a:latin typeface="Arial" charset="0"/>
              </a:rPr>
              <a:t>SMART-ENV</a:t>
            </a:r>
            <a:r>
              <a:rPr lang="en-US" sz="1050" b="1" baseline="0" dirty="0" smtClean="0">
                <a:solidFill>
                  <a:schemeClr val="bg1"/>
                </a:solidFill>
                <a:latin typeface="Arial" charset="0"/>
              </a:rPr>
              <a:t> Workshop</a:t>
            </a:r>
            <a:endParaRPr lang="en-US" sz="1050" b="1" dirty="0" smtClean="0">
              <a:solidFill>
                <a:schemeClr val="bg1"/>
              </a:solidFill>
              <a:latin typeface="Arial" charset="0"/>
            </a:endParaRPr>
          </a:p>
          <a:p>
            <a:pPr algn="l" eaLnBrk="0" hangingPunct="0">
              <a:lnSpc>
                <a:spcPts val="1300"/>
              </a:lnSpc>
              <a:spcBef>
                <a:spcPct val="0"/>
              </a:spcBef>
              <a:defRPr/>
            </a:pPr>
            <a:r>
              <a:rPr lang="en-US" sz="700" b="1" dirty="0" smtClean="0">
                <a:solidFill>
                  <a:schemeClr val="bg1"/>
                </a:solidFill>
                <a:latin typeface="Arial" charset="0"/>
              </a:rPr>
              <a:t>© 2010 </a:t>
            </a:r>
            <a:r>
              <a:rPr lang="en-US" sz="700" b="1" dirty="0">
                <a:solidFill>
                  <a:schemeClr val="bg1"/>
                </a:solidFill>
                <a:latin typeface="Arial" charset="0"/>
              </a:rPr>
              <a:t>Carnegie Mellon University</a:t>
            </a:r>
          </a:p>
        </p:txBody>
      </p:sp>
      <p:grpSp>
        <p:nvGrpSpPr>
          <p:cNvPr id="7" name="Group 8"/>
          <p:cNvGrpSpPr>
            <a:grpSpLocks/>
          </p:cNvGrpSpPr>
          <p:nvPr/>
        </p:nvGrpSpPr>
        <p:grpSpPr bwMode="auto">
          <a:xfrm>
            <a:off x="26988" y="23813"/>
            <a:ext cx="4059237" cy="6094412"/>
            <a:chOff x="17" y="15"/>
            <a:chExt cx="2728" cy="3839"/>
          </a:xfrm>
        </p:grpSpPr>
        <p:sp>
          <p:nvSpPr>
            <p:cNvPr id="8" name="Freeform 9"/>
            <p:cNvSpPr>
              <a:spLocks/>
            </p:cNvSpPr>
            <p:nvPr userDrawn="1"/>
          </p:nvSpPr>
          <p:spPr bwMode="auto">
            <a:xfrm>
              <a:off x="17" y="2179"/>
              <a:ext cx="1004"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9" name="Freeform 10"/>
            <p:cNvSpPr>
              <a:spLocks/>
            </p:cNvSpPr>
            <p:nvPr userDrawn="1"/>
          </p:nvSpPr>
          <p:spPr bwMode="auto">
            <a:xfrm>
              <a:off x="17" y="1011"/>
              <a:ext cx="409"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0" name="Freeform 11"/>
            <p:cNvSpPr>
              <a:spLocks/>
            </p:cNvSpPr>
            <p:nvPr userDrawn="1"/>
          </p:nvSpPr>
          <p:spPr bwMode="auto">
            <a:xfrm>
              <a:off x="17" y="2775"/>
              <a:ext cx="418"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1" name="Freeform 12"/>
            <p:cNvSpPr>
              <a:spLocks/>
            </p:cNvSpPr>
            <p:nvPr userDrawn="1"/>
          </p:nvSpPr>
          <p:spPr bwMode="auto">
            <a:xfrm>
              <a:off x="17" y="1591"/>
              <a:ext cx="1004"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2" name="Freeform 13"/>
            <p:cNvSpPr>
              <a:spLocks/>
            </p:cNvSpPr>
            <p:nvPr userDrawn="1"/>
          </p:nvSpPr>
          <p:spPr bwMode="auto">
            <a:xfrm>
              <a:off x="17" y="1216"/>
              <a:ext cx="2266" cy="285"/>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3" name="Freeform 14"/>
            <p:cNvSpPr>
              <a:spLocks/>
            </p:cNvSpPr>
            <p:nvPr userDrawn="1"/>
          </p:nvSpPr>
          <p:spPr bwMode="auto">
            <a:xfrm>
              <a:off x="17" y="2383"/>
              <a:ext cx="2275" cy="285"/>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4" name="Freeform 15"/>
            <p:cNvSpPr>
              <a:spLocks/>
            </p:cNvSpPr>
            <p:nvPr userDrawn="1"/>
          </p:nvSpPr>
          <p:spPr bwMode="auto">
            <a:xfrm>
              <a:off x="17" y="1796"/>
              <a:ext cx="2728"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5" name="Freeform 16"/>
            <p:cNvSpPr>
              <a:spLocks/>
            </p:cNvSpPr>
            <p:nvPr userDrawn="1"/>
          </p:nvSpPr>
          <p:spPr bwMode="auto">
            <a:xfrm>
              <a:off x="17" y="2979"/>
              <a:ext cx="1671" cy="285"/>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6" name="Freeform 17"/>
            <p:cNvSpPr>
              <a:spLocks/>
            </p:cNvSpPr>
            <p:nvPr userDrawn="1"/>
          </p:nvSpPr>
          <p:spPr bwMode="auto">
            <a:xfrm>
              <a:off x="17" y="3570"/>
              <a:ext cx="1066" cy="284"/>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7" name="Freeform 18"/>
            <p:cNvSpPr>
              <a:spLocks/>
            </p:cNvSpPr>
            <p:nvPr userDrawn="1"/>
          </p:nvSpPr>
          <p:spPr bwMode="auto">
            <a:xfrm>
              <a:off x="17" y="15"/>
              <a:ext cx="1084" cy="285"/>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sp>
          <p:nvSpPr>
            <p:cNvPr id="18" name="Freeform 19"/>
            <p:cNvSpPr>
              <a:spLocks/>
            </p:cNvSpPr>
            <p:nvPr userDrawn="1"/>
          </p:nvSpPr>
          <p:spPr bwMode="auto">
            <a:xfrm>
              <a:off x="17" y="611"/>
              <a:ext cx="1680" cy="285"/>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506697"/>
            </a:solidFill>
            <a:ln w="14351">
              <a:noFill/>
              <a:prstDash val="solid"/>
              <a:round/>
              <a:headEnd/>
              <a:tailEnd/>
            </a:ln>
          </p:spPr>
          <p:txBody>
            <a:bodyPr/>
            <a:lstStyle/>
            <a:p>
              <a:pPr>
                <a:defRPr/>
              </a:pPr>
              <a:endParaRPr lang="en-US">
                <a:latin typeface="Arial" charset="0"/>
              </a:endParaRPr>
            </a:p>
          </p:txBody>
        </p:sp>
      </p:grpSp>
      <p:sp>
        <p:nvSpPr>
          <p:cNvPr id="871429" name="Rectangle 5"/>
          <p:cNvSpPr>
            <a:spLocks noGrp="1" noChangeArrowheads="1"/>
          </p:cNvSpPr>
          <p:nvPr>
            <p:ph type="ctrTitle"/>
          </p:nvPr>
        </p:nvSpPr>
        <p:spPr bwMode="white">
          <a:xfrm>
            <a:off x="4267200" y="2293938"/>
            <a:ext cx="4267200" cy="1143000"/>
          </a:xfrm>
        </p:spPr>
        <p:txBody>
          <a:bodyPr lIns="91440" tIns="45720" rIns="91440" bIns="45720"/>
          <a:lstStyle>
            <a:lvl1pPr>
              <a:lnSpc>
                <a:spcPct val="100000"/>
              </a:lnSpc>
              <a:defRPr sz="2200">
                <a:solidFill>
                  <a:schemeClr val="bg1"/>
                </a:solidFill>
              </a:defRPr>
            </a:lvl1pPr>
          </a:lstStyle>
          <a:p>
            <a:r>
              <a:rPr lang="en-US" smtClean="0"/>
              <a:t>Click to edit Master title style</a:t>
            </a:r>
            <a:endParaRPr lang="en-US"/>
          </a:p>
        </p:txBody>
      </p:sp>
      <p:sp>
        <p:nvSpPr>
          <p:cNvPr id="871430" name="Rectangle 6"/>
          <p:cNvSpPr>
            <a:spLocks noGrp="1" noChangeArrowheads="1"/>
          </p:cNvSpPr>
          <p:nvPr>
            <p:ph type="subTitle" idx="1"/>
          </p:nvPr>
        </p:nvSpPr>
        <p:spPr bwMode="white">
          <a:xfrm>
            <a:off x="4267200" y="3894138"/>
            <a:ext cx="4267200" cy="1752600"/>
          </a:xfrm>
        </p:spPr>
        <p:txBody>
          <a:bodyPr lIns="91440" tIns="45720" rIns="91440" bIns="45720"/>
          <a:lstStyle>
            <a:lvl1pPr>
              <a:spcAft>
                <a:spcPct val="0"/>
              </a:spcAft>
              <a:defRPr sz="1800">
                <a:solidFill>
                  <a:schemeClr val="bg1"/>
                </a:solidFill>
              </a:defRPr>
            </a:lvl1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5125" y="304800"/>
            <a:ext cx="2124075" cy="5502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8138" y="304800"/>
            <a:ext cx="6224587" cy="5502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55600" y="1371600"/>
            <a:ext cx="8407400" cy="4435475"/>
          </a:xfrm>
        </p:spPr>
        <p:txBody>
          <a:bodyPr/>
          <a:lstStyle/>
          <a:p>
            <a:pPr lvl="0"/>
            <a:r>
              <a:rPr lang="en-US" noProof="0" smtClean="0"/>
              <a:t>Click icon to add table</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56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55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355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9D6710-8047-4B96-9B2C-1452D6A678B2}"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9D6710-8047-4B96-9B2C-1452D6A678B2}" type="datetimeFigureOut">
              <a:rPr lang="en-US" smtClean="0"/>
              <a:pPr/>
              <a:t>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0" indent="0">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9D6710-8047-4B96-9B2C-1452D6A678B2}" type="datetimeFigureOut">
              <a:rPr lang="en-US" smtClean="0"/>
              <a:pPr/>
              <a:t>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D6710-8047-4B96-9B2C-1452D6A678B2}" type="datetimeFigureOut">
              <a:rPr lang="en-US" smtClean="0"/>
              <a:pPr/>
              <a:t>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9D6710-8047-4B96-9B2C-1452D6A678B2}"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9D6710-8047-4B96-9B2C-1452D6A678B2}"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D6710-8047-4B96-9B2C-1452D6A678B2}"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930AE-9C46-4540-B299-0E4402D610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870402"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1400">
                <a:latin typeface="Times" pitchFamily="18" charset="0"/>
              </a:defRPr>
            </a:lvl1pPr>
          </a:lstStyle>
          <a:p>
            <a:pPr>
              <a:defRPr/>
            </a:pPr>
            <a:fld id="{9E1B8644-C860-4309-8089-79F454DB4D3F}" type="datetime1">
              <a:rPr lang="en-US" smtClean="0"/>
              <a:pPr>
                <a:defRPr/>
              </a:pPr>
              <a:t>2/4/2013</a:t>
            </a:fld>
            <a:endParaRPr lang="en-US"/>
          </a:p>
        </p:txBody>
      </p:sp>
      <p:sp>
        <p:nvSpPr>
          <p:cNvPr id="870403"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a:latin typeface="Arial" charset="0"/>
            </a:endParaRPr>
          </a:p>
        </p:txBody>
      </p:sp>
      <p:sp>
        <p:nvSpPr>
          <p:cNvPr id="7172" name="Rectangle 4"/>
          <p:cNvSpPr>
            <a:spLocks noGrp="1" noChangeArrowheads="1"/>
          </p:cNvSpPr>
          <p:nvPr>
            <p:ph type="body" idx="1"/>
          </p:nvPr>
        </p:nvSpPr>
        <p:spPr bwMode="gray">
          <a:xfrm>
            <a:off x="355600" y="1371600"/>
            <a:ext cx="8407400" cy="44354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173" name="Rectangle 5"/>
          <p:cNvSpPr>
            <a:spLocks noGrp="1" noChangeArrowheads="1"/>
          </p:cNvSpPr>
          <p:nvPr>
            <p:ph type="title"/>
          </p:nvPr>
        </p:nvSpPr>
        <p:spPr bwMode="auto">
          <a:xfrm>
            <a:off x="338138" y="304800"/>
            <a:ext cx="8501062" cy="3841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870406" name="Rectangle 6"/>
          <p:cNvSpPr>
            <a:spLocks noChangeArrowheads="1"/>
          </p:cNvSpPr>
          <p:nvPr/>
        </p:nvSpPr>
        <p:spPr bwMode="ltGray">
          <a:xfrm>
            <a:off x="8153400" y="6405563"/>
            <a:ext cx="838200" cy="376237"/>
          </a:xfrm>
          <a:prstGeom prst="rect">
            <a:avLst/>
          </a:prstGeom>
          <a:noFill/>
          <a:ln w="9525">
            <a:noFill/>
            <a:miter lim="800000"/>
            <a:headEnd/>
            <a:tailEnd/>
          </a:ln>
          <a:effectLst/>
        </p:spPr>
        <p:txBody>
          <a:bodyPr lIns="0" tIns="0">
            <a:spAutoFit/>
          </a:bodyPr>
          <a:lstStyle/>
          <a:p>
            <a:pPr algn="r" eaLnBrk="0" hangingPunct="0">
              <a:lnSpc>
                <a:spcPts val="1300"/>
              </a:lnSpc>
              <a:spcBef>
                <a:spcPct val="0"/>
              </a:spcBef>
              <a:defRPr/>
            </a:pPr>
            <a:fld id="{BE45194D-331A-4C04-BC5F-945CF13A9E23}" type="slidenum">
              <a:rPr lang="en-US" sz="800" b="1">
                <a:solidFill>
                  <a:schemeClr val="bg1"/>
                </a:solidFill>
                <a:latin typeface="Arial" charset="0"/>
              </a:rPr>
              <a:pPr algn="r" eaLnBrk="0" hangingPunct="0">
                <a:lnSpc>
                  <a:spcPts val="1300"/>
                </a:lnSpc>
                <a:spcBef>
                  <a:spcPct val="0"/>
                </a:spcBef>
                <a:defRPr/>
              </a:pPr>
              <a:t>‹#›</a:t>
            </a:fld>
            <a:r>
              <a:rPr lang="en-US" sz="800" b="1">
                <a:solidFill>
                  <a:schemeClr val="bg1"/>
                </a:solidFill>
                <a:latin typeface="Arial" charset="0"/>
              </a:rPr>
              <a:t/>
            </a:r>
            <a:br>
              <a:rPr lang="en-US" sz="800" b="1">
                <a:solidFill>
                  <a:schemeClr val="bg1"/>
                </a:solidFill>
                <a:latin typeface="Arial" charset="0"/>
              </a:rPr>
            </a:br>
            <a:endParaRPr lang="en-US" sz="800" b="1">
              <a:solidFill>
                <a:schemeClr val="bg1"/>
              </a:solidFill>
              <a:latin typeface="Arial" charset="0"/>
            </a:endParaRPr>
          </a:p>
        </p:txBody>
      </p:sp>
      <p:sp>
        <p:nvSpPr>
          <p:cNvPr id="870407" name="Line 7"/>
          <p:cNvSpPr>
            <a:spLocks noChangeShapeType="1"/>
          </p:cNvSpPr>
          <p:nvPr/>
        </p:nvSpPr>
        <p:spPr bwMode="auto">
          <a:xfrm>
            <a:off x="300038" y="1143000"/>
            <a:ext cx="8501062" cy="1588"/>
          </a:xfrm>
          <a:prstGeom prst="line">
            <a:avLst/>
          </a:prstGeom>
          <a:noFill/>
          <a:ln w="6350">
            <a:solidFill>
              <a:schemeClr val="bg2"/>
            </a:solidFill>
            <a:round/>
            <a:headEnd/>
            <a:tailEnd/>
          </a:ln>
          <a:effectLst/>
        </p:spPr>
        <p:txBody>
          <a:bodyPr wrap="none" lIns="0" tIns="0" anchor="ctr"/>
          <a:lstStyle/>
          <a:p>
            <a:pPr>
              <a:defRPr/>
            </a:pPr>
            <a:endParaRPr lang="en-US">
              <a:latin typeface="Arial" charset="0"/>
            </a:endParaRPr>
          </a:p>
        </p:txBody>
      </p:sp>
      <p:pic>
        <p:nvPicPr>
          <p:cNvPr id="7176" name="Picture 8" descr="SEI_CMU_1Line_White"/>
          <p:cNvPicPr>
            <a:picLocks noChangeAspect="1" noChangeArrowheads="1"/>
          </p:cNvPicPr>
          <p:nvPr/>
        </p:nvPicPr>
        <p:blipFill>
          <a:blip r:embed="rId16" cstate="print"/>
          <a:srcRect/>
          <a:stretch>
            <a:fillRect/>
          </a:stretch>
        </p:blipFill>
        <p:spPr bwMode="white">
          <a:xfrm>
            <a:off x="228600" y="6321425"/>
            <a:ext cx="5657850" cy="350838"/>
          </a:xfrm>
          <a:prstGeom prst="rect">
            <a:avLst/>
          </a:prstGeom>
          <a:noFill/>
          <a:ln w="9525">
            <a:noFill/>
            <a:miter lim="800000"/>
            <a:headEnd/>
            <a:tailEnd/>
          </a:ln>
        </p:spPr>
      </p:pic>
      <p:sp>
        <p:nvSpPr>
          <p:cNvPr id="870409" name="Rectangle 9"/>
          <p:cNvSpPr>
            <a:spLocks noChangeArrowheads="1"/>
          </p:cNvSpPr>
          <p:nvPr/>
        </p:nvSpPr>
        <p:spPr bwMode="ltGray">
          <a:xfrm>
            <a:off x="6254750" y="6234600"/>
            <a:ext cx="2355850" cy="561692"/>
          </a:xfrm>
          <a:prstGeom prst="rect">
            <a:avLst/>
          </a:prstGeom>
          <a:noFill/>
          <a:ln w="9525">
            <a:noFill/>
            <a:miter lim="800000"/>
            <a:headEnd/>
            <a:tailEnd/>
          </a:ln>
          <a:effectLst/>
        </p:spPr>
        <p:txBody>
          <a:bodyPr lIns="45720" rIns="45720" anchor="ctr">
            <a:spAutoFit/>
          </a:bodyPr>
          <a:lstStyle/>
          <a:p>
            <a:pPr algn="l" eaLnBrk="0" hangingPunct="0">
              <a:spcBef>
                <a:spcPct val="0"/>
              </a:spcBef>
              <a:defRPr/>
            </a:pPr>
            <a:endParaRPr lang="en-US" sz="900" b="1" baseline="0" dirty="0" smtClean="0">
              <a:solidFill>
                <a:schemeClr val="bg1"/>
              </a:solidFill>
              <a:latin typeface="Arial" charset="0"/>
            </a:endParaRPr>
          </a:p>
          <a:p>
            <a:pPr algn="l" eaLnBrk="0" hangingPunct="0">
              <a:spcBef>
                <a:spcPct val="0"/>
              </a:spcBef>
              <a:defRPr/>
            </a:pPr>
            <a:r>
              <a:rPr lang="en-US" sz="1100" b="1" baseline="0" dirty="0" smtClean="0">
                <a:solidFill>
                  <a:schemeClr val="bg1"/>
                </a:solidFill>
                <a:latin typeface="Arial" charset="0"/>
              </a:rPr>
              <a:t>SMART-ENV Workshop</a:t>
            </a:r>
            <a:endParaRPr lang="en-US" sz="1100" b="1" dirty="0">
              <a:solidFill>
                <a:schemeClr val="bg1"/>
              </a:solidFill>
              <a:latin typeface="Arial" charset="0"/>
            </a:endParaRPr>
          </a:p>
          <a:p>
            <a:pPr algn="l" eaLnBrk="0" hangingPunct="0">
              <a:lnSpc>
                <a:spcPct val="150000"/>
              </a:lnSpc>
              <a:spcBef>
                <a:spcPct val="0"/>
              </a:spcBef>
              <a:defRPr/>
            </a:pPr>
            <a:r>
              <a:rPr lang="en-US" sz="700" b="1" dirty="0">
                <a:solidFill>
                  <a:schemeClr val="bg1"/>
                </a:solidFill>
                <a:latin typeface="Arial" charset="0"/>
              </a:rPr>
              <a:t>© </a:t>
            </a:r>
            <a:r>
              <a:rPr lang="en-US" sz="700" b="1" dirty="0" smtClean="0">
                <a:solidFill>
                  <a:schemeClr val="bg1"/>
                </a:solidFill>
                <a:latin typeface="Arial" charset="0"/>
              </a:rPr>
              <a:t>2010 </a:t>
            </a:r>
            <a:r>
              <a:rPr lang="en-US" sz="700" b="1" dirty="0">
                <a:solidFill>
                  <a:schemeClr val="bg1"/>
                </a:solidFill>
                <a:latin typeface="Arial" charset="0"/>
              </a:rPr>
              <a:t>Carnegie Mellon University</a:t>
            </a:r>
            <a:endParaRPr lang="en-US" sz="700" dirty="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815"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Lst>
  <p:transition/>
  <p:hf sldNum="0" hdr="0" ftr="0"/>
  <p:txStyles>
    <p:titleStyle>
      <a:lvl1pPr algn="l" rtl="0" eaLnBrk="1" fontAlgn="base" hangingPunct="1">
        <a:lnSpc>
          <a:spcPct val="90000"/>
        </a:lnSpc>
        <a:spcBef>
          <a:spcPct val="0"/>
        </a:spcBef>
        <a:spcAft>
          <a:spcPct val="0"/>
        </a:spcAft>
        <a:defRPr sz="2800" b="1">
          <a:solidFill>
            <a:schemeClr val="tx1"/>
          </a:solidFill>
          <a:latin typeface="+mj-lt"/>
          <a:ea typeface="+mj-ea"/>
          <a:cs typeface="+mj-cs"/>
        </a:defRPr>
      </a:lvl1pPr>
      <a:lvl2pPr algn="l" rtl="0" eaLnBrk="1" fontAlgn="base" hangingPunct="1">
        <a:lnSpc>
          <a:spcPct val="90000"/>
        </a:lnSpc>
        <a:spcBef>
          <a:spcPct val="0"/>
        </a:spcBef>
        <a:spcAft>
          <a:spcPct val="0"/>
        </a:spcAft>
        <a:defRPr sz="2800" b="1">
          <a:solidFill>
            <a:schemeClr val="tx1"/>
          </a:solidFill>
          <a:latin typeface="Arial" charset="0"/>
        </a:defRPr>
      </a:lvl2pPr>
      <a:lvl3pPr algn="l" rtl="0" eaLnBrk="1" fontAlgn="base" hangingPunct="1">
        <a:lnSpc>
          <a:spcPct val="90000"/>
        </a:lnSpc>
        <a:spcBef>
          <a:spcPct val="0"/>
        </a:spcBef>
        <a:spcAft>
          <a:spcPct val="0"/>
        </a:spcAft>
        <a:defRPr sz="2800" b="1">
          <a:solidFill>
            <a:schemeClr val="tx1"/>
          </a:solidFill>
          <a:latin typeface="Arial" charset="0"/>
        </a:defRPr>
      </a:lvl3pPr>
      <a:lvl4pPr algn="l" rtl="0" eaLnBrk="1" fontAlgn="base" hangingPunct="1">
        <a:lnSpc>
          <a:spcPct val="90000"/>
        </a:lnSpc>
        <a:spcBef>
          <a:spcPct val="0"/>
        </a:spcBef>
        <a:spcAft>
          <a:spcPct val="0"/>
        </a:spcAft>
        <a:defRPr sz="2800" b="1">
          <a:solidFill>
            <a:schemeClr val="tx1"/>
          </a:solidFill>
          <a:latin typeface="Arial" charset="0"/>
        </a:defRPr>
      </a:lvl4pPr>
      <a:lvl5pPr algn="l" rtl="0" eaLnBrk="1" fontAlgn="base" hangingPunct="1">
        <a:lnSpc>
          <a:spcPct val="90000"/>
        </a:lnSpc>
        <a:spcBef>
          <a:spcPct val="0"/>
        </a:spcBef>
        <a:spcAft>
          <a:spcPct val="0"/>
        </a:spcAft>
        <a:defRPr sz="2800" b="1">
          <a:solidFill>
            <a:schemeClr val="tx1"/>
          </a:solidFill>
          <a:latin typeface="Arial" charset="0"/>
        </a:defRPr>
      </a:lvl5pPr>
      <a:lvl6pPr marL="457200" algn="l" rtl="0" eaLnBrk="1" fontAlgn="base" hangingPunct="1">
        <a:lnSpc>
          <a:spcPct val="90000"/>
        </a:lnSpc>
        <a:spcBef>
          <a:spcPct val="0"/>
        </a:spcBef>
        <a:spcAft>
          <a:spcPct val="0"/>
        </a:spcAft>
        <a:defRPr sz="2800" b="1">
          <a:solidFill>
            <a:schemeClr val="tx1"/>
          </a:solidFill>
          <a:latin typeface="Arial" charset="0"/>
        </a:defRPr>
      </a:lvl6pPr>
      <a:lvl7pPr marL="914400" algn="l" rtl="0" eaLnBrk="1" fontAlgn="base" hangingPunct="1">
        <a:lnSpc>
          <a:spcPct val="90000"/>
        </a:lnSpc>
        <a:spcBef>
          <a:spcPct val="0"/>
        </a:spcBef>
        <a:spcAft>
          <a:spcPct val="0"/>
        </a:spcAft>
        <a:defRPr sz="2800" b="1">
          <a:solidFill>
            <a:schemeClr val="tx1"/>
          </a:solidFill>
          <a:latin typeface="Arial" charset="0"/>
        </a:defRPr>
      </a:lvl7pPr>
      <a:lvl8pPr marL="1371600" algn="l" rtl="0" eaLnBrk="1" fontAlgn="base" hangingPunct="1">
        <a:lnSpc>
          <a:spcPct val="90000"/>
        </a:lnSpc>
        <a:spcBef>
          <a:spcPct val="0"/>
        </a:spcBef>
        <a:spcAft>
          <a:spcPct val="0"/>
        </a:spcAft>
        <a:defRPr sz="2800" b="1">
          <a:solidFill>
            <a:schemeClr val="tx1"/>
          </a:solidFill>
          <a:latin typeface="Arial" charset="0"/>
        </a:defRPr>
      </a:lvl8pPr>
      <a:lvl9pPr marL="1828800" algn="l" rtl="0" eaLnBrk="1" fontAlgn="base" hangingPunct="1">
        <a:lnSpc>
          <a:spcPct val="90000"/>
        </a:lnSpc>
        <a:spcBef>
          <a:spcPct val="0"/>
        </a:spcBef>
        <a:spcAft>
          <a:spcPct val="0"/>
        </a:spcAft>
        <a:defRPr sz="2800" b="1">
          <a:solidFill>
            <a:schemeClr val="tx1"/>
          </a:solidFill>
          <a:latin typeface="Arial" charset="0"/>
        </a:defRPr>
      </a:lvl9pPr>
    </p:titleStyle>
    <p:bodyStyle>
      <a:lvl1pPr marL="342900" indent="-342900" algn="l" rtl="0" eaLnBrk="1" fontAlgn="base" hangingPunct="1">
        <a:spcBef>
          <a:spcPct val="0"/>
        </a:spcBef>
        <a:spcAft>
          <a:spcPct val="50000"/>
        </a:spcAft>
        <a:buSzPct val="70000"/>
        <a:buNone/>
        <a:defRPr sz="2000">
          <a:solidFill>
            <a:schemeClr val="tx1"/>
          </a:solidFill>
          <a:latin typeface="+mn-lt"/>
          <a:ea typeface="+mn-ea"/>
          <a:cs typeface="+mn-cs"/>
        </a:defRPr>
      </a:lvl1pPr>
      <a:lvl2pPr marL="742950" indent="-285750" algn="l" rtl="0" eaLnBrk="1" fontAlgn="base" hangingPunct="1">
        <a:spcBef>
          <a:spcPct val="0"/>
        </a:spcBef>
        <a:spcAft>
          <a:spcPct val="50000"/>
        </a:spcAft>
        <a:buSzPct val="90000"/>
        <a:buFont typeface="Times" pitchFamily="18" charset="0"/>
        <a:buChar char="•"/>
        <a:defRPr sz="1800">
          <a:solidFill>
            <a:srgbClr val="3F5367"/>
          </a:solidFill>
          <a:latin typeface="+mn-lt"/>
        </a:defRPr>
      </a:lvl2pPr>
      <a:lvl3pPr marL="1143000" indent="-228600" algn="l" rtl="0" eaLnBrk="1" fontAlgn="base" hangingPunct="1">
        <a:spcBef>
          <a:spcPct val="0"/>
        </a:spcBef>
        <a:spcAft>
          <a:spcPct val="50000"/>
        </a:spcAft>
        <a:buSzPct val="70000"/>
        <a:buFont typeface="Times" pitchFamily="18" charset="0"/>
        <a:buChar char="—"/>
        <a:defRPr sz="1800">
          <a:solidFill>
            <a:srgbClr val="3F5367"/>
          </a:solidFill>
          <a:latin typeface="+mn-lt"/>
        </a:defRPr>
      </a:lvl3pPr>
      <a:lvl4pPr marL="1600200" indent="-228600" algn="l" rtl="0" eaLnBrk="1" fontAlgn="base" hangingPunct="1">
        <a:spcBef>
          <a:spcPct val="0"/>
        </a:spcBef>
        <a:spcAft>
          <a:spcPct val="50000"/>
        </a:spcAft>
        <a:buSzPct val="70000"/>
        <a:buChar char="o"/>
        <a:defRPr sz="1800">
          <a:solidFill>
            <a:srgbClr val="727272"/>
          </a:solidFill>
          <a:latin typeface="+mn-lt"/>
        </a:defRPr>
      </a:lvl4pPr>
      <a:lvl5pPr marL="2057400" indent="-228600" algn="l" rtl="0" eaLnBrk="1" fontAlgn="base" hangingPunct="1">
        <a:spcBef>
          <a:spcPct val="0"/>
        </a:spcBef>
        <a:spcAft>
          <a:spcPct val="50000"/>
        </a:spcAft>
        <a:buSzPct val="70000"/>
        <a:buFont typeface="Times" pitchFamily="18" charset="0"/>
        <a:buChar char="–"/>
        <a:defRPr sz="1800">
          <a:solidFill>
            <a:srgbClr val="727272"/>
          </a:solidFill>
          <a:latin typeface="+mn-lt"/>
        </a:defRPr>
      </a:lvl5pPr>
      <a:lvl6pPr marL="25146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6pPr>
      <a:lvl7pPr marL="29718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7pPr>
      <a:lvl8pPr marL="34290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8pPr>
      <a:lvl9pPr marL="38862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9D6710-8047-4B96-9B2C-1452D6A678B2}" type="datetimeFigureOut">
              <a:rPr lang="en-US" smtClean="0"/>
              <a:pPr/>
              <a:t>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6930AE-9C46-4540-B299-0E4402D610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7.wmf"/><Relationship Id="rId4" Type="http://schemas.openxmlformats.org/officeDocument/2006/relationships/image" Target="../media/image6.wmf"/></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114800" y="2293938"/>
            <a:ext cx="4588136" cy="769441"/>
          </a:xfrm>
        </p:spPr>
        <p:txBody>
          <a:bodyPr/>
          <a:lstStyle/>
          <a:p>
            <a:pPr eaLnBrk="1" hangingPunct="1"/>
            <a:r>
              <a:rPr lang="en-US" dirty="0" smtClean="0"/>
              <a:t>SMART-ENV Workshop</a:t>
            </a:r>
            <a:br>
              <a:rPr lang="en-US" dirty="0" smtClean="0"/>
            </a:br>
            <a:r>
              <a:rPr lang="en-US" dirty="0" smtClean="0"/>
              <a:t>&lt;Organization&gt;</a:t>
            </a:r>
          </a:p>
        </p:txBody>
      </p:sp>
      <p:sp>
        <p:nvSpPr>
          <p:cNvPr id="9219" name="Rectangle 5"/>
          <p:cNvSpPr>
            <a:spLocks noGrp="1" noChangeArrowheads="1"/>
          </p:cNvSpPr>
          <p:nvPr>
            <p:ph type="subTitle" idx="1"/>
          </p:nvPr>
        </p:nvSpPr>
        <p:spPr>
          <a:xfrm>
            <a:off x="4267200" y="4277532"/>
            <a:ext cx="4267200" cy="1369206"/>
          </a:xfrm>
        </p:spPr>
        <p:txBody>
          <a:bodyPr/>
          <a:lstStyle/>
          <a:p>
            <a:pPr marL="0" indent="0"/>
            <a:r>
              <a:rPr lang="en-US" dirty="0" smtClean="0"/>
              <a:t>[SMART Team Member 1 (e-mail)]</a:t>
            </a:r>
          </a:p>
          <a:p>
            <a:pPr marL="0" indent="0"/>
            <a:r>
              <a:rPr lang="en-US" dirty="0" smtClean="0"/>
              <a:t>[SMART Team Member 2 (e-mail)]</a:t>
            </a:r>
          </a:p>
          <a:p>
            <a:pPr marL="0" indent="0"/>
            <a:r>
              <a:rPr lang="en-US" dirty="0" smtClean="0"/>
              <a:t>[SMART Team Member 3 (e-mail)]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SOA Infrastructure </a:t>
            </a:r>
            <a:r>
              <a:rPr lang="en-US" baseline="-25000" dirty="0" smtClean="0"/>
              <a:t>1</a:t>
            </a:r>
          </a:p>
        </p:txBody>
      </p:sp>
      <p:sp>
        <p:nvSpPr>
          <p:cNvPr id="15363" name="Content Placeholder 2"/>
          <p:cNvSpPr>
            <a:spLocks noGrp="1"/>
          </p:cNvSpPr>
          <p:nvPr>
            <p:ph idx="1"/>
          </p:nvPr>
        </p:nvSpPr>
        <p:spPr>
          <a:xfrm>
            <a:off x="306388" y="1346200"/>
            <a:ext cx="7394575" cy="4435475"/>
          </a:xfrm>
        </p:spPr>
        <p:txBody>
          <a:bodyPr/>
          <a:lstStyle/>
          <a:p>
            <a:r>
              <a:rPr lang="en-US" dirty="0" smtClean="0"/>
              <a:t>Set of technologies that bind service consumers to services</a:t>
            </a:r>
          </a:p>
          <a:p>
            <a:pPr lvl="1"/>
            <a:r>
              <a:rPr lang="en-US" dirty="0" smtClean="0"/>
              <a:t>Products, standards and protocols that support communication—typically message-based </a:t>
            </a:r>
            <a:r>
              <a:rPr lang="en-US" b="1" dirty="0" smtClean="0"/>
              <a:t>document</a:t>
            </a:r>
            <a:r>
              <a:rPr lang="en-US" dirty="0" smtClean="0"/>
              <a:t> exchanges</a:t>
            </a:r>
          </a:p>
          <a:p>
            <a:pPr lvl="2"/>
            <a:r>
              <a:rPr lang="en-US" dirty="0" smtClean="0"/>
              <a:t>Web Services (HTTP, SOAP, WSDL)</a:t>
            </a:r>
          </a:p>
          <a:p>
            <a:pPr lvl="2"/>
            <a:r>
              <a:rPr lang="en-US" dirty="0" smtClean="0"/>
              <a:t>Message-oriented middleware (i.e. IBM </a:t>
            </a:r>
            <a:r>
              <a:rPr lang="en-US" dirty="0" err="1" smtClean="0"/>
              <a:t>Websphere</a:t>
            </a:r>
            <a:r>
              <a:rPr lang="en-US" dirty="0" smtClean="0"/>
              <a:t> MQ)</a:t>
            </a:r>
          </a:p>
          <a:p>
            <a:pPr lvl="2"/>
            <a:r>
              <a:rPr lang="en-US" dirty="0" smtClean="0"/>
              <a:t>Publish/subscribe (i.e. Java Messaging Service — JMS)</a:t>
            </a:r>
          </a:p>
          <a:p>
            <a:pPr lvl="2"/>
            <a:r>
              <a:rPr lang="en-US" dirty="0" smtClean="0"/>
              <a:t>CORBA …</a:t>
            </a:r>
          </a:p>
          <a:p>
            <a:pPr lvl="1"/>
            <a:r>
              <a:rPr lang="en-US" dirty="0" smtClean="0"/>
              <a:t>Infrastructure services available to service providers and/or service consumers to perform common tasks or satisfy </a:t>
            </a:r>
            <a:r>
              <a:rPr lang="en-US" dirty="0" err="1" smtClean="0"/>
              <a:t>QoS</a:t>
            </a:r>
            <a:r>
              <a:rPr lang="en-US" dirty="0" smtClean="0"/>
              <a:t> requirements of the environment</a:t>
            </a:r>
          </a:p>
          <a:p>
            <a:pPr lvl="2"/>
            <a:r>
              <a:rPr lang="en-US" dirty="0" smtClean="0"/>
              <a:t>Security, discovery, data transformation, …</a:t>
            </a:r>
          </a:p>
          <a:p>
            <a:pPr lvl="1"/>
            <a:endParaRPr lang="en-US" dirty="0" smtClean="0"/>
          </a:p>
        </p:txBody>
      </p:sp>
      <p:pic>
        <p:nvPicPr>
          <p:cNvPr id="15364" name="Picture 6" descr="\\ns01\install\Office\ClipMedia\disk2\FILES\PFILES\MSOFFICE\MEDIA\CNTCD1\ClipArt5\j0281242.wmf"/>
          <p:cNvPicPr>
            <a:picLocks noChangeAspect="1" noChangeArrowheads="1"/>
          </p:cNvPicPr>
          <p:nvPr/>
        </p:nvPicPr>
        <p:blipFill>
          <a:blip r:embed="rId3" cstate="print"/>
          <a:srcRect/>
          <a:stretch>
            <a:fillRect/>
          </a:stretch>
        </p:blipFill>
        <p:spPr bwMode="auto">
          <a:xfrm>
            <a:off x="7181160" y="4898521"/>
            <a:ext cx="1660525" cy="1009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type="title"/>
          </p:nvPr>
        </p:nvSpPr>
        <p:spPr/>
        <p:txBody>
          <a:bodyPr/>
          <a:lstStyle/>
          <a:p>
            <a:r>
              <a:rPr lang="en-US" dirty="0" smtClean="0"/>
              <a:t>SOA Infrastructure </a:t>
            </a:r>
            <a:r>
              <a:rPr lang="en-US" baseline="-25000" dirty="0" smtClean="0"/>
              <a:t>2</a:t>
            </a:r>
            <a:endParaRPr lang="en-US" dirty="0" smtClean="0"/>
          </a:p>
        </p:txBody>
      </p:sp>
      <p:sp>
        <p:nvSpPr>
          <p:cNvPr id="49" name="Text Box 10"/>
          <p:cNvSpPr txBox="1">
            <a:spLocks noChangeArrowheads="1"/>
          </p:cNvSpPr>
          <p:nvPr/>
        </p:nvSpPr>
        <p:spPr bwMode="auto">
          <a:xfrm>
            <a:off x="5692140" y="6162675"/>
            <a:ext cx="3451860" cy="276999"/>
          </a:xfrm>
          <a:prstGeom prst="rect">
            <a:avLst/>
          </a:prstGeom>
          <a:noFill/>
          <a:ln w="6350" algn="ctr">
            <a:noFill/>
            <a:miter lim="800000"/>
            <a:headEnd/>
            <a:tailEnd/>
          </a:ln>
        </p:spPr>
        <p:txBody>
          <a:bodyPr wrap="square">
            <a:spAutoFit/>
          </a:bodyPr>
          <a:lstStyle/>
          <a:p>
            <a:pPr algn="l"/>
            <a:r>
              <a:rPr lang="en-US" sz="1200" b="1" dirty="0" smtClean="0">
                <a:solidFill>
                  <a:schemeClr val="bg1"/>
                </a:solidFill>
              </a:rPr>
              <a:t>A&amp;D: Infrastructure Design Considerations</a:t>
            </a:r>
            <a:endParaRPr lang="en-US" sz="1200" b="1" dirty="0">
              <a:solidFill>
                <a:schemeClr val="bg1"/>
              </a:solidFill>
            </a:endParaRPr>
          </a:p>
        </p:txBody>
      </p:sp>
      <p:pic>
        <p:nvPicPr>
          <p:cNvPr id="30723" name="Picture 3"/>
          <p:cNvPicPr>
            <a:picLocks noChangeAspect="1" noChangeArrowheads="1"/>
          </p:cNvPicPr>
          <p:nvPr/>
        </p:nvPicPr>
        <p:blipFill>
          <a:blip r:embed="rId3" cstate="print"/>
          <a:srcRect/>
          <a:stretch>
            <a:fillRect/>
          </a:stretch>
        </p:blipFill>
        <p:spPr bwMode="auto">
          <a:xfrm>
            <a:off x="646750" y="1536168"/>
            <a:ext cx="7605712" cy="4223544"/>
          </a:xfrm>
          <a:prstGeom prst="rect">
            <a:avLst/>
          </a:prstGeom>
          <a:noFill/>
          <a:ln w="9525">
            <a:noFill/>
            <a:miter lim="800000"/>
            <a:headEnd/>
            <a:tailEnd/>
          </a:ln>
          <a:effectLst/>
        </p:spPr>
      </p:pic>
      <p:sp>
        <p:nvSpPr>
          <p:cNvPr id="50" name="Oval 49"/>
          <p:cNvSpPr/>
          <p:nvPr/>
        </p:nvSpPr>
        <p:spPr bwMode="auto">
          <a:xfrm>
            <a:off x="786654" y="2304834"/>
            <a:ext cx="6686550" cy="1474470"/>
          </a:xfrm>
          <a:prstGeom prst="ellipse">
            <a:avLst/>
          </a:prstGeom>
          <a:noFill/>
          <a:ln w="34925" cap="flat" cmpd="sng" algn="ctr">
            <a:solidFill>
              <a:schemeClr val="tx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SOA Environment</a:t>
            </a:r>
            <a:endParaRPr lang="en-US" dirty="0"/>
          </a:p>
        </p:txBody>
      </p:sp>
      <p:sp>
        <p:nvSpPr>
          <p:cNvPr id="3" name="Content Placeholder 2"/>
          <p:cNvSpPr>
            <a:spLocks noGrp="1"/>
          </p:cNvSpPr>
          <p:nvPr>
            <p:ph idx="1"/>
          </p:nvPr>
        </p:nvSpPr>
        <p:spPr/>
        <p:txBody>
          <a:bodyPr/>
          <a:lstStyle/>
          <a:p>
            <a:r>
              <a:rPr lang="en-US" dirty="0" smtClean="0"/>
              <a:t>For SMART-ENV the concept of SOA environment includes</a:t>
            </a:r>
          </a:p>
          <a:p>
            <a:pPr lvl="1"/>
            <a:r>
              <a:rPr lang="en-US" dirty="0" smtClean="0"/>
              <a:t>SOA Infrastructure</a:t>
            </a:r>
          </a:p>
          <a:p>
            <a:pPr lvl="1"/>
            <a:r>
              <a:rPr lang="en-US" dirty="0" smtClean="0"/>
              <a:t>Development and operational support structure </a:t>
            </a:r>
          </a:p>
          <a:p>
            <a:pPr lvl="2"/>
            <a:r>
              <a:rPr lang="en-US" dirty="0" smtClean="0"/>
              <a:t>Documentation</a:t>
            </a:r>
          </a:p>
          <a:p>
            <a:pPr lvl="2"/>
            <a:r>
              <a:rPr lang="en-US" dirty="0" smtClean="0"/>
              <a:t>Reference architectures</a:t>
            </a:r>
          </a:p>
          <a:p>
            <a:pPr lvl="2"/>
            <a:r>
              <a:rPr lang="en-US" dirty="0" smtClean="0"/>
              <a:t>Personnel</a:t>
            </a:r>
          </a:p>
          <a:p>
            <a:pPr lvl="2"/>
            <a:r>
              <a:rPr lang="en-US" dirty="0" smtClean="0"/>
              <a:t>Tools</a:t>
            </a:r>
          </a:p>
          <a:p>
            <a:pPr lvl="2"/>
            <a:r>
              <a:rPr lang="en-US" dirty="0" smtClean="0"/>
              <a:t>Governance</a:t>
            </a:r>
          </a:p>
          <a:p>
            <a:pPr lvl="1"/>
            <a:r>
              <a:rPr lang="en-US" dirty="0" smtClean="0"/>
              <a:t>Community support</a:t>
            </a:r>
          </a:p>
          <a:p>
            <a:pPr lvl="2"/>
            <a:r>
              <a:rPr lang="en-US" dirty="0" smtClean="0"/>
              <a:t>User groups</a:t>
            </a:r>
          </a:p>
          <a:p>
            <a:pPr lvl="2"/>
            <a:r>
              <a:rPr lang="en-US" dirty="0" smtClean="0"/>
              <a:t>Community forums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SMART-ENV: SMART Environment</a:t>
            </a:r>
            <a:endParaRPr lang="en-US" dirty="0"/>
          </a:p>
        </p:txBody>
      </p:sp>
      <p:sp>
        <p:nvSpPr>
          <p:cNvPr id="8" name="Content Placeholder 7"/>
          <p:cNvSpPr>
            <a:spLocks noGrp="1"/>
          </p:cNvSpPr>
          <p:nvPr>
            <p:ph idx="1"/>
          </p:nvPr>
        </p:nvSpPr>
        <p:spPr>
          <a:xfrm>
            <a:off x="355600" y="1371600"/>
            <a:ext cx="8407400" cy="4555864"/>
          </a:xfrm>
        </p:spPr>
        <p:txBody>
          <a:bodyPr/>
          <a:lstStyle/>
          <a:p>
            <a:pPr>
              <a:spcAft>
                <a:spcPts val="400"/>
              </a:spcAft>
            </a:pPr>
            <a:r>
              <a:rPr lang="en-US" dirty="0" smtClean="0"/>
              <a:t>SMART-ENV helps an organization understand a target SOA environment in detail</a:t>
            </a:r>
          </a:p>
          <a:p>
            <a:r>
              <a:rPr lang="en-US" dirty="0" smtClean="0"/>
              <a:t>The end goal for SMART-ENV is the identification of a strategy to address SOA environment gaps and risk areas based on requirements/constraints by answering questions such as</a:t>
            </a:r>
          </a:p>
          <a:p>
            <a:pPr lvl="1" indent="-166688">
              <a:spcAft>
                <a:spcPts val="0"/>
              </a:spcAft>
              <a:defRPr/>
            </a:pPr>
            <a:r>
              <a:rPr lang="en-US" sz="1600" dirty="0" smtClean="0"/>
              <a:t>What role does the organization play with respect to the target SOA environment?</a:t>
            </a:r>
          </a:p>
          <a:p>
            <a:pPr lvl="1" indent="-166688">
              <a:spcAft>
                <a:spcPts val="0"/>
              </a:spcAft>
              <a:defRPr/>
            </a:pPr>
            <a:r>
              <a:rPr lang="en-US" sz="1600" dirty="0" smtClean="0"/>
              <a:t>What resources are available?</a:t>
            </a:r>
          </a:p>
          <a:p>
            <a:pPr lvl="1" indent="-166688">
              <a:spcAft>
                <a:spcPts val="0"/>
              </a:spcAft>
              <a:defRPr/>
            </a:pPr>
            <a:r>
              <a:rPr lang="en-US" sz="1600" dirty="0" smtClean="0"/>
              <a:t>What business and technical value does the SOA environment provide for the organization?</a:t>
            </a:r>
          </a:p>
          <a:p>
            <a:pPr lvl="1" indent="-166688">
              <a:spcAft>
                <a:spcPts val="0"/>
              </a:spcAft>
              <a:defRPr/>
            </a:pPr>
            <a:r>
              <a:rPr lang="en-US" sz="1600" dirty="0" smtClean="0"/>
              <a:t>What are the main elements of the environment?</a:t>
            </a:r>
          </a:p>
          <a:p>
            <a:pPr lvl="1" indent="-166688">
              <a:spcAft>
                <a:spcPts val="0"/>
              </a:spcAft>
              <a:defRPr/>
            </a:pPr>
            <a:r>
              <a:rPr lang="en-US" sz="1600" dirty="0" smtClean="0"/>
              <a:t>What are the requirements/constraints that the SOA environment places on services, service consumers and the host infrastructure?</a:t>
            </a:r>
          </a:p>
          <a:p>
            <a:pPr lvl="1" indent="-166688">
              <a:spcAft>
                <a:spcPts val="0"/>
              </a:spcAft>
              <a:defRPr/>
            </a:pPr>
            <a:r>
              <a:rPr lang="en-US" sz="1600" dirty="0" smtClean="0"/>
              <a:t>What are the requirements/constraints that services, service consumers and the host infrastructure place on the SOA environment?</a:t>
            </a:r>
          </a:p>
          <a:p>
            <a:pPr lvl="1" indent="-166688">
              <a:spcAft>
                <a:spcPts val="0"/>
              </a:spcAft>
              <a:defRPr/>
            </a:pPr>
            <a:r>
              <a:rPr lang="en-US" sz="1600" dirty="0" smtClean="0"/>
              <a:t>What support structure needs to be in place for users of the SOA environment?</a:t>
            </a:r>
          </a:p>
          <a:p>
            <a:pPr lvl="1" indent="-166688">
              <a:spcAft>
                <a:spcPts val="0"/>
              </a:spcAft>
              <a:defRPr/>
            </a:pPr>
            <a:r>
              <a:rPr lang="en-US" sz="1600" dirty="0" smtClean="0"/>
              <a:t>What governance needs to be in place to ensure proper management and usage of the SOA environment?</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9"/>
          <p:cNvSpPr>
            <a:spLocks noGrp="1" noChangeArrowheads="1"/>
          </p:cNvSpPr>
          <p:nvPr>
            <p:ph type="title"/>
          </p:nvPr>
        </p:nvSpPr>
        <p:spPr/>
        <p:txBody>
          <a:bodyPr/>
          <a:lstStyle/>
          <a:p>
            <a:pPr eaLnBrk="1" hangingPunct="1"/>
            <a:r>
              <a:rPr lang="en-US" dirty="0" smtClean="0"/>
              <a:t>Three Elements of SMART-ENV</a:t>
            </a:r>
          </a:p>
        </p:txBody>
      </p:sp>
      <p:graphicFrame>
        <p:nvGraphicFramePr>
          <p:cNvPr id="35964" name="Group 124"/>
          <p:cNvGraphicFramePr>
            <a:graphicFrameLocks noGrp="1"/>
          </p:cNvGraphicFramePr>
          <p:nvPr>
            <p:ph idx="1"/>
          </p:nvPr>
        </p:nvGraphicFramePr>
        <p:xfrm>
          <a:off x="355600" y="1371601"/>
          <a:ext cx="8407400" cy="4616584"/>
        </p:xfrm>
        <a:graphic>
          <a:graphicData uri="http://schemas.openxmlformats.org/drawingml/2006/table">
            <a:tbl>
              <a:tblPr/>
              <a:tblGrid>
                <a:gridCol w="2540000"/>
                <a:gridCol w="3078480"/>
                <a:gridCol w="2788920"/>
              </a:tblGrid>
              <a:tr h="622390">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2"/>
                          </a:solidFill>
                          <a:effectLst/>
                          <a:latin typeface="Arial" charset="0"/>
                        </a:rPr>
                        <a:t>Process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2"/>
                          </a:solidFill>
                          <a:effectLst/>
                          <a:latin typeface="Arial" charset="0"/>
                        </a:rPr>
                        <a:t>SMART-ENV Interview Guide (SMIG)</a:t>
                      </a:r>
                    </a:p>
                  </a:txBody>
                  <a:tcPr marL="274320" marR="2743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tx2"/>
                          </a:solidFill>
                          <a:effectLst/>
                          <a:latin typeface="Arial" charset="0"/>
                        </a:rPr>
                        <a:t>Artifacts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976504">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Gathers information about the SOA  Environment</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600" b="0" i="0" u="none" strike="noStrike" cap="none" normalizeH="0" baseline="0" dirty="0" smtClean="0">
                          <a:ln>
                            <a:noFill/>
                          </a:ln>
                          <a:solidFill>
                            <a:schemeClr val="tx1"/>
                          </a:solidFill>
                          <a:effectLst/>
                          <a:latin typeface="Arial" charset="0"/>
                        </a:rPr>
                        <a:t>Elements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600" b="0" i="0" u="none" strike="noStrike" cap="none" normalizeH="0" baseline="0" dirty="0" smtClean="0">
                          <a:ln>
                            <a:noFill/>
                          </a:ln>
                          <a:solidFill>
                            <a:schemeClr val="tx1"/>
                          </a:solidFill>
                          <a:effectLst/>
                          <a:latin typeface="Arial" charset="0"/>
                        </a:rPr>
                        <a:t>Capabilities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r>
                        <a:rPr kumimoji="0" lang="en-US" sz="1600" b="0" i="0" u="none" strike="noStrike" cap="none" normalizeH="0" baseline="0" dirty="0" smtClean="0">
                          <a:ln>
                            <a:noFill/>
                          </a:ln>
                          <a:solidFill>
                            <a:schemeClr val="tx1"/>
                          </a:solidFill>
                          <a:effectLst/>
                          <a:latin typeface="Arial" charset="0"/>
                        </a:rPr>
                        <a:t>Requirements / Constraints on System Elements</a:t>
                      </a:r>
                    </a:p>
                    <a:p>
                      <a:pPr marL="290513" marR="0" lvl="1" indent="-176213" algn="l" defTabSz="914400" rtl="0" eaLnBrk="1" fontAlgn="base" latinLnBrk="0" hangingPunct="1">
                        <a:lnSpc>
                          <a:spcPct val="100000"/>
                        </a:lnSpc>
                        <a:spcBef>
                          <a:spcPct val="0"/>
                        </a:spcBef>
                        <a:spcAft>
                          <a:spcPct val="25000"/>
                        </a:spcAft>
                        <a:buClrTx/>
                        <a:buSzPct val="90000"/>
                        <a:buFont typeface="Times" pitchFamily="18" charset="0"/>
                        <a:buChar char="•"/>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Determines the gap between SOA environment capabilities and service-oriented system requirements and identifies risk areas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600" b="0" i="0" u="none" strike="noStrike" cap="none" normalizeH="0" baseline="0" dirty="0" smtClean="0">
                          <a:ln>
                            <a:noFill/>
                          </a:ln>
                          <a:solidFill>
                            <a:schemeClr val="tx1"/>
                          </a:solidFill>
                          <a:effectLst/>
                          <a:latin typeface="Arial" charset="0"/>
                        </a:rPr>
                        <a:t>Guides discussions throughout the SMART-ENV engagement</a:t>
                      </a: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600" b="0" i="0" u="none" strike="noStrike" cap="none" normalizeH="0" baseline="0" dirty="0" smtClean="0">
                        <a:ln>
                          <a:noFill/>
                        </a:ln>
                        <a:solidFill>
                          <a:srgbClr val="FF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lvl="1">
                        <a:buFont typeface="Arial" pitchFamily="34" charset="0"/>
                        <a:buNone/>
                      </a:pPr>
                      <a:r>
                        <a:rPr lang="en-US" sz="1600" dirty="0" smtClean="0"/>
                        <a:t>Stakeholder List</a:t>
                      </a:r>
                    </a:p>
                    <a:p>
                      <a:pPr marL="0" lvl="1">
                        <a:buFont typeface="Arial" pitchFamily="34" charset="0"/>
                        <a:buNone/>
                      </a:pPr>
                      <a:endParaRPr lang="en-US" sz="120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dirty="0" smtClean="0"/>
                        <a:t>Notional SOA Infrastructure Architecture</a:t>
                      </a:r>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dirty="0" smtClean="0"/>
                        <a:t>Summary</a:t>
                      </a:r>
                      <a:r>
                        <a:rPr lang="en-US" sz="1600" baseline="0" dirty="0" smtClean="0"/>
                        <a:t> of </a:t>
                      </a:r>
                      <a:r>
                        <a:rPr lang="en-US" sz="1600" dirty="0" smtClean="0"/>
                        <a:t>SOA Environment Capabilities</a:t>
                      </a:r>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dirty="0" smtClean="0"/>
                        <a:t>System-SOA Environment Gap</a:t>
                      </a:r>
                      <a:r>
                        <a:rPr lang="en-US" sz="1600" baseline="0" dirty="0" smtClean="0"/>
                        <a:t> Analysis</a:t>
                      </a:r>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600" baseline="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aseline="0" dirty="0" smtClean="0"/>
                        <a:t>Risk Areas List</a:t>
                      </a:r>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smtClean="0"/>
                    </a:p>
                    <a:p>
                      <a:pPr lvl="0">
                        <a:defRPr/>
                      </a:pPr>
                      <a:r>
                        <a:rPr lang="en-US" sz="1600" dirty="0" smtClean="0"/>
                        <a:t>SOA Environment</a:t>
                      </a:r>
                      <a:r>
                        <a:rPr lang="en-US" sz="1600" baseline="0" dirty="0" smtClean="0"/>
                        <a:t> Strategy</a:t>
                      </a:r>
                      <a:endParaRPr lang="en-US" sz="1600" dirty="0" smtClean="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4354" name="Picture 123" descr="MCSY01111_0000[1]"/>
          <p:cNvPicPr>
            <a:picLocks noChangeAspect="1" noChangeArrowheads="1"/>
          </p:cNvPicPr>
          <p:nvPr/>
        </p:nvPicPr>
        <p:blipFill>
          <a:blip r:embed="rId3" cstate="print"/>
          <a:srcRect/>
          <a:stretch>
            <a:fillRect/>
          </a:stretch>
        </p:blipFill>
        <p:spPr bwMode="auto">
          <a:xfrm>
            <a:off x="5684838" y="1447800"/>
            <a:ext cx="258762" cy="304800"/>
          </a:xfrm>
          <a:prstGeom prst="rect">
            <a:avLst/>
          </a:prstGeom>
          <a:noFill/>
          <a:ln w="9525">
            <a:noFill/>
            <a:miter lim="800000"/>
            <a:headEnd/>
            <a:tailEnd/>
          </a:ln>
        </p:spPr>
      </p:pic>
      <p:pic>
        <p:nvPicPr>
          <p:cNvPr id="14355" name="Picture 125" descr="MCSY01110_0000[1]"/>
          <p:cNvPicPr>
            <a:picLocks noChangeAspect="1" noChangeArrowheads="1"/>
          </p:cNvPicPr>
          <p:nvPr/>
        </p:nvPicPr>
        <p:blipFill>
          <a:blip r:embed="rId4" cstate="print"/>
          <a:srcRect/>
          <a:stretch>
            <a:fillRect/>
          </a:stretch>
        </p:blipFill>
        <p:spPr bwMode="auto">
          <a:xfrm>
            <a:off x="2590800" y="1447800"/>
            <a:ext cx="282575" cy="304800"/>
          </a:xfrm>
          <a:prstGeom prst="rect">
            <a:avLst/>
          </a:prstGeom>
          <a:noFill/>
          <a:ln w="9525">
            <a:noFill/>
            <a:miter lim="800000"/>
            <a:headEnd/>
            <a:tailEnd/>
          </a:ln>
        </p:spPr>
      </p:pic>
      <p:pic>
        <p:nvPicPr>
          <p:cNvPr id="14356" name="Picture 126" descr="MCSY01112_0000[1]"/>
          <p:cNvPicPr>
            <a:picLocks noChangeAspect="1" noChangeArrowheads="1"/>
          </p:cNvPicPr>
          <p:nvPr/>
        </p:nvPicPr>
        <p:blipFill>
          <a:blip r:embed="rId5" cstate="print"/>
          <a:srcRect/>
          <a:stretch>
            <a:fillRect/>
          </a:stretch>
        </p:blipFill>
        <p:spPr bwMode="auto">
          <a:xfrm>
            <a:off x="8442325" y="1447800"/>
            <a:ext cx="238125" cy="304800"/>
          </a:xfrm>
          <a:prstGeom prst="rect">
            <a:avLst/>
          </a:prstGeom>
          <a:noFill/>
          <a:ln w="9525">
            <a:noFill/>
            <a:miter lim="800000"/>
            <a:headEnd/>
            <a:tailEnd/>
          </a:ln>
        </p:spPr>
      </p:pic>
      <p:sp>
        <p:nvSpPr>
          <p:cNvPr id="8" name="Date Placeholder 7"/>
          <p:cNvSpPr>
            <a:spLocks noGrp="1"/>
          </p:cNvSpPr>
          <p:nvPr>
            <p:ph type="dt" sz="half" idx="4294967295"/>
          </p:nvPr>
        </p:nvSpPr>
        <p:spPr>
          <a:xfrm>
            <a:off x="685800" y="6248400"/>
            <a:ext cx="1905000" cy="457200"/>
          </a:xfrm>
        </p:spPr>
        <p:txBody>
          <a:bodyPr/>
          <a:lstStyle/>
          <a:p>
            <a:pPr>
              <a:defRPr/>
            </a:pPr>
            <a:fld id="{76DCCBDD-D177-4723-A38F-F89069AC9D1A}" type="datetime1">
              <a:rPr lang="en-US" smtClean="0"/>
              <a:pPr>
                <a:defRPr/>
              </a:pPr>
              <a:t>2/4/2013</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SMART-ENV Process Activities</a:t>
            </a:r>
            <a:endParaRPr lang="en-US" dirty="0"/>
          </a:p>
        </p:txBody>
      </p:sp>
      <p:pic>
        <p:nvPicPr>
          <p:cNvPr id="1027" name="Picture 3"/>
          <p:cNvPicPr>
            <a:picLocks noGrp="1" noChangeAspect="1" noChangeArrowheads="1"/>
          </p:cNvPicPr>
          <p:nvPr>
            <p:ph idx="1"/>
          </p:nvPr>
        </p:nvPicPr>
        <p:blipFill>
          <a:blip r:embed="rId3" cstate="print"/>
          <a:srcRect/>
          <a:stretch>
            <a:fillRect/>
          </a:stretch>
        </p:blipFill>
        <p:spPr bwMode="auto">
          <a:xfrm>
            <a:off x="392517" y="1188720"/>
            <a:ext cx="8432502" cy="4878593"/>
          </a:xfrm>
          <a:prstGeom prst="rect">
            <a:avLst/>
          </a:prstGeom>
          <a:noFill/>
          <a:ln w="9525">
            <a:noFill/>
            <a:miter lim="800000"/>
            <a:headEnd/>
            <a:tailEnd/>
          </a:ln>
          <a:effectLst/>
        </p:spPr>
      </p:pic>
      <p:sp>
        <p:nvSpPr>
          <p:cNvPr id="24" name="Rectangle 23"/>
          <p:cNvSpPr/>
          <p:nvPr/>
        </p:nvSpPr>
        <p:spPr bwMode="auto">
          <a:xfrm>
            <a:off x="161365" y="1818042"/>
            <a:ext cx="8778240" cy="1753497"/>
          </a:xfrm>
          <a:prstGeom prst="rect">
            <a:avLst/>
          </a:prstGeom>
          <a:noFill/>
          <a:ln w="28575" cap="flat" cmpd="sng" algn="ctr">
            <a:solidFill>
              <a:schemeClr val="tx2">
                <a:lumMod val="40000"/>
                <a:lumOff val="6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r" defTabSz="914400" rtl="0" eaLnBrk="1" fontAlgn="base" latinLnBrk="0" hangingPunct="1">
              <a:lnSpc>
                <a:spcPct val="100000"/>
              </a:lnSpc>
              <a:spcBef>
                <a:spcPct val="5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pitchFamily="-63" charset="-128"/>
              </a:rPr>
              <a:t>Understand SOA Environment Capabilities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3"/>
          <p:cNvPicPr>
            <a:picLocks noChangeAspect="1" noChangeArrowheads="1"/>
          </p:cNvPicPr>
          <p:nvPr/>
        </p:nvPicPr>
        <p:blipFill>
          <a:blip r:embed="rId3" cstate="print"/>
          <a:srcRect/>
          <a:stretch>
            <a:fillRect/>
          </a:stretch>
        </p:blipFill>
        <p:spPr bwMode="auto">
          <a:xfrm>
            <a:off x="908884" y="1317815"/>
            <a:ext cx="6982143" cy="4631164"/>
          </a:xfrm>
          <a:prstGeom prst="rect">
            <a:avLst/>
          </a:prstGeom>
          <a:noFill/>
          <a:ln w="9525">
            <a:noFill/>
            <a:miter lim="800000"/>
            <a:headEnd/>
            <a:tailEnd/>
          </a:ln>
          <a:effectLst/>
        </p:spPr>
      </p:pic>
      <p:sp>
        <p:nvSpPr>
          <p:cNvPr id="2" name="Title 1"/>
          <p:cNvSpPr>
            <a:spLocks noGrp="1"/>
          </p:cNvSpPr>
          <p:nvPr>
            <p:ph type="title"/>
          </p:nvPr>
        </p:nvSpPr>
        <p:spPr>
          <a:xfrm>
            <a:off x="338138" y="304800"/>
            <a:ext cx="8501062" cy="387798"/>
          </a:xfrm>
        </p:spPr>
        <p:txBody>
          <a:bodyPr/>
          <a:lstStyle/>
          <a:p>
            <a:r>
              <a:rPr lang="en-US" dirty="0" smtClean="0"/>
              <a:t>SMART Interview Guide - ENV (SMIG-ENV)</a:t>
            </a:r>
            <a:endParaRPr lang="en-US" dirty="0"/>
          </a:p>
        </p:txBody>
      </p:sp>
      <p:sp>
        <p:nvSpPr>
          <p:cNvPr id="22" name="Rectangle 21"/>
          <p:cNvSpPr/>
          <p:nvPr/>
        </p:nvSpPr>
        <p:spPr>
          <a:xfrm>
            <a:off x="6907081" y="3994047"/>
            <a:ext cx="1886025" cy="738664"/>
          </a:xfrm>
          <a:prstGeom prst="rect">
            <a:avLst/>
          </a:prstGeom>
          <a:ln>
            <a:noFill/>
            <a:prstDash val="sysDash"/>
          </a:ln>
        </p:spPr>
        <p:txBody>
          <a:bodyPr wrap="square">
            <a:spAutoFit/>
          </a:bodyPr>
          <a:lstStyle/>
          <a:p>
            <a:pPr algn="l" defTabSz="1027113">
              <a:spcBef>
                <a:spcPct val="0"/>
              </a:spcBef>
            </a:pPr>
            <a:r>
              <a:rPr lang="en-US" sz="1400" dirty="0" smtClean="0"/>
              <a:t>Guides information gathering for the first set of activities</a:t>
            </a:r>
          </a:p>
        </p:txBody>
      </p:sp>
      <p:sp>
        <p:nvSpPr>
          <p:cNvPr id="24" name="Rectangle 23"/>
          <p:cNvSpPr/>
          <p:nvPr/>
        </p:nvSpPr>
        <p:spPr>
          <a:xfrm>
            <a:off x="1414900" y="5035144"/>
            <a:ext cx="2286067" cy="954107"/>
          </a:xfrm>
          <a:prstGeom prst="rect">
            <a:avLst/>
          </a:prstGeom>
          <a:ln>
            <a:noFill/>
            <a:prstDash val="sysDash"/>
          </a:ln>
        </p:spPr>
        <p:txBody>
          <a:bodyPr wrap="square">
            <a:spAutoFit/>
          </a:bodyPr>
          <a:lstStyle/>
          <a:p>
            <a:pPr algn="l" defTabSz="1027113">
              <a:spcBef>
                <a:spcPct val="0"/>
              </a:spcBef>
            </a:pPr>
            <a:r>
              <a:rPr lang="en-US" sz="1400" dirty="0" smtClean="0"/>
              <a:t>The goal is to assure broad and consistent coverage of SOA environment elements</a:t>
            </a:r>
            <a:endParaRPr lang="en-US" sz="1400" dirty="0"/>
          </a:p>
        </p:txBody>
      </p:sp>
      <p:sp>
        <p:nvSpPr>
          <p:cNvPr id="25" name="Rectangle 24"/>
          <p:cNvSpPr/>
          <p:nvPr/>
        </p:nvSpPr>
        <p:spPr>
          <a:xfrm>
            <a:off x="201753" y="3496698"/>
            <a:ext cx="1585978" cy="1384995"/>
          </a:xfrm>
          <a:prstGeom prst="rect">
            <a:avLst/>
          </a:prstGeom>
        </p:spPr>
        <p:txBody>
          <a:bodyPr wrap="square">
            <a:spAutoFit/>
          </a:bodyPr>
          <a:lstStyle/>
          <a:p>
            <a:pPr algn="l" defTabSz="1027113">
              <a:spcBef>
                <a:spcPct val="0"/>
              </a:spcBef>
            </a:pPr>
            <a:r>
              <a:rPr lang="en-US" sz="1400" dirty="0" smtClean="0"/>
              <a:t>N categories of questions that gather information context and SOA environment</a:t>
            </a:r>
            <a:endParaRPr lang="en-US" sz="1400" dirty="0"/>
          </a:p>
        </p:txBody>
      </p:sp>
      <p:sp>
        <p:nvSpPr>
          <p:cNvPr id="26" name="Date Placeholder 25"/>
          <p:cNvSpPr>
            <a:spLocks noGrp="1"/>
          </p:cNvSpPr>
          <p:nvPr>
            <p:ph type="dt" sz="half" idx="4294967295"/>
          </p:nvPr>
        </p:nvSpPr>
        <p:spPr>
          <a:xfrm>
            <a:off x="685800" y="6248400"/>
            <a:ext cx="1905000" cy="457200"/>
          </a:xfrm>
        </p:spPr>
        <p:txBody>
          <a:bodyPr/>
          <a:lstStyle/>
          <a:p>
            <a:pPr>
              <a:defRPr/>
            </a:pPr>
            <a:fld id="{8B9FB0C2-612E-4093-AA09-F7537C141AC1}" type="datetime1">
              <a:rPr lang="en-US" smtClean="0"/>
              <a:pPr>
                <a:defRPr/>
              </a:pPr>
              <a:t>2/4/2013</a:t>
            </a:fld>
            <a:endParaRPr lang="en-US"/>
          </a:p>
        </p:txBody>
      </p:sp>
      <p:sp>
        <p:nvSpPr>
          <p:cNvPr id="23" name="AutoShape 3"/>
          <p:cNvSpPr>
            <a:spLocks noChangeArrowheads="1"/>
          </p:cNvSpPr>
          <p:nvPr/>
        </p:nvSpPr>
        <p:spPr bwMode="auto">
          <a:xfrm>
            <a:off x="204395" y="1258648"/>
            <a:ext cx="8401723" cy="2485013"/>
          </a:xfrm>
          <a:prstGeom prst="wedgeEllipseCallout">
            <a:avLst>
              <a:gd name="adj1" fmla="val 39471"/>
              <a:gd name="adj2" fmla="val 59034"/>
            </a:avLst>
          </a:prstGeom>
          <a:noFill/>
          <a:ln w="38100">
            <a:solidFill>
              <a:srgbClr val="CC3300"/>
            </a:solidFill>
            <a:miter lim="800000"/>
            <a:headEnd/>
            <a:tailEnd/>
          </a:ln>
        </p:spPr>
        <p:txBody>
          <a:bodyPr lIns="102692" tIns="51346" rIns="102692" bIns="51346" anchor="ctr"/>
          <a:lstStyle/>
          <a:p>
            <a:pPr defTabSz="1027113">
              <a:spcBef>
                <a:spcPct val="0"/>
              </a:spcBef>
            </a:pPr>
            <a:endParaRPr lang="en-US" sz="1800"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US" dirty="0" smtClean="0"/>
              <a:t>SMIG-ENV Content</a:t>
            </a:r>
          </a:p>
        </p:txBody>
      </p:sp>
      <p:graphicFrame>
        <p:nvGraphicFramePr>
          <p:cNvPr id="1104899" name="Group 3"/>
          <p:cNvGraphicFramePr>
            <a:graphicFrameLocks noGrp="1"/>
          </p:cNvGraphicFramePr>
          <p:nvPr>
            <p:ph type="tbl" idx="1"/>
          </p:nvPr>
        </p:nvGraphicFramePr>
        <p:xfrm>
          <a:off x="370840" y="1310641"/>
          <a:ext cx="8407400" cy="4663440"/>
        </p:xfrm>
        <a:graphic>
          <a:graphicData uri="http://schemas.openxmlformats.org/drawingml/2006/table">
            <a:tbl>
              <a:tblPr/>
              <a:tblGrid>
                <a:gridCol w="4203700"/>
                <a:gridCol w="4203700"/>
              </a:tblGrid>
              <a:tr h="2798664">
                <a:tc rowSpan="2">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2"/>
                          </a:solidFill>
                          <a:effectLst/>
                          <a:latin typeface="Arial" charset="0"/>
                        </a:rPr>
                        <a:t>Establish Context</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accent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General information about the organization</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Role of the organization with respect to the SOA environment</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Goals and expectations of moving into the SOA environment</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Main elements of the SOA environment</a:t>
                      </a:r>
                    </a:p>
                    <a:p>
                      <a:pPr marL="344488" marR="0" lvl="1" indent="-215900" algn="l" defTabSz="811213" rtl="0" eaLnBrk="1" fontAlgn="base" latinLnBrk="0" hangingPunct="1">
                        <a:lnSpc>
                          <a:spcPct val="10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Arial" charset="0"/>
                      </a:endParaRPr>
                    </a:p>
                  </a:txBody>
                  <a:tcPr marT="91440" marB="9144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ts val="600"/>
                        </a:spcAft>
                        <a:buClrTx/>
                        <a:buSzTx/>
                        <a:buFontTx/>
                        <a:buNone/>
                        <a:tabLst/>
                      </a:pPr>
                      <a:r>
                        <a:rPr kumimoji="0" lang="en-US" sz="1600" b="1" i="0" u="none" strike="noStrike" cap="none" normalizeH="0" baseline="0" dirty="0" smtClean="0">
                          <a:ln>
                            <a:noFill/>
                          </a:ln>
                          <a:solidFill>
                            <a:schemeClr val="tx2"/>
                          </a:solidFill>
                          <a:effectLst/>
                          <a:latin typeface="Arial" charset="0"/>
                        </a:rPr>
                        <a:t>Understand SOA Environment Capabilities</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Service Invocation</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Routing</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Mediation</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Process Orchestration</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Event Processing</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Quality of Service</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Management</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Development and Operational Support</a:t>
                      </a:r>
                    </a:p>
                    <a:p>
                      <a:pPr marL="344488" marR="0" lvl="1" indent="-215900"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Community Support</a:t>
                      </a:r>
                    </a:p>
                  </a:txBody>
                  <a:tcPr marT="91440" marB="9144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36176">
                <a:tc vMerge="1">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marT="91440" marB="9144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ts val="600"/>
                        </a:spcAft>
                        <a:buClrTx/>
                        <a:buSzTx/>
                        <a:buFontTx/>
                        <a:buNone/>
                        <a:tabLst/>
                      </a:pPr>
                      <a:r>
                        <a:rPr kumimoji="0" lang="en-US" sz="1600" b="1" i="0" u="none" strike="noStrike" cap="none" normalizeH="0" baseline="0" dirty="0" smtClean="0">
                          <a:ln>
                            <a:noFill/>
                          </a:ln>
                          <a:solidFill>
                            <a:schemeClr val="tx2">
                              <a:lumMod val="60000"/>
                              <a:lumOff val="40000"/>
                            </a:schemeClr>
                          </a:solidFill>
                          <a:effectLst/>
                          <a:latin typeface="Arial" charset="0"/>
                        </a:rPr>
                        <a:t>For Each Capability Area</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Capability</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Requirements/Constraints Placed on System Elements</a:t>
                      </a:r>
                    </a:p>
                    <a:p>
                      <a:pPr marL="346075" marR="0" lvl="1" indent="-217488" algn="l" defTabSz="811213"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chemeClr val="tx1"/>
                          </a:solidFill>
                          <a:effectLst/>
                          <a:latin typeface="Arial" charset="0"/>
                        </a:rPr>
                        <a:t>System Element Requirements/Constraints</a:t>
                      </a:r>
                    </a:p>
                  </a:txBody>
                  <a:tcPr marT="91440" marB="9144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4294967295"/>
          </p:nvPr>
        </p:nvSpPr>
        <p:spPr>
          <a:xfrm>
            <a:off x="685800" y="6248400"/>
            <a:ext cx="1905000" cy="457200"/>
          </a:xfrm>
        </p:spPr>
        <p:txBody>
          <a:bodyPr/>
          <a:lstStyle/>
          <a:p>
            <a:pPr>
              <a:defRPr/>
            </a:pPr>
            <a:fld id="{80D2FE58-8536-41D0-8EBA-E41E6C85644E}" type="datetime1">
              <a:rPr lang="en-US" smtClean="0"/>
              <a:pPr>
                <a:defRPr/>
              </a:pPr>
              <a:t>2/4/2013</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r>
              <a:rPr lang="en-US" dirty="0" smtClean="0"/>
              <a:t>SMART-ENV Artifacts</a:t>
            </a:r>
          </a:p>
        </p:txBody>
      </p:sp>
      <p:graphicFrame>
        <p:nvGraphicFramePr>
          <p:cNvPr id="1106947" name="Group 3"/>
          <p:cNvGraphicFramePr>
            <a:graphicFrameLocks noGrp="1"/>
          </p:cNvGraphicFramePr>
          <p:nvPr>
            <p:ph idx="1"/>
          </p:nvPr>
        </p:nvGraphicFramePr>
        <p:xfrm>
          <a:off x="312570" y="1328010"/>
          <a:ext cx="8465670" cy="4409894"/>
        </p:xfrm>
        <a:graphic>
          <a:graphicData uri="http://schemas.openxmlformats.org/drawingml/2006/table">
            <a:tbl>
              <a:tblPr/>
              <a:tblGrid>
                <a:gridCol w="1720625"/>
                <a:gridCol w="1101265"/>
                <a:gridCol w="1410945"/>
                <a:gridCol w="1410945"/>
                <a:gridCol w="1410945"/>
                <a:gridCol w="1410945"/>
              </a:tblGrid>
              <a:tr h="434975">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Establish </a:t>
                      </a:r>
                    </a:p>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Context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Understand SOA Environment Capabilities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Identify SOA Environment Gaps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Identify Risk Areas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Develop SOA Environment Strategy</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r>
              <a:tr h="4032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Stakeholder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r>
              <a:tr h="476284">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Notional SOA Environment Architecture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r>
              <a:tr h="476284">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Summary of SOA Environment Capabilities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r>
              <a:tr h="3841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System-SOA Environment Gap Analysis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r>
              <a:tr h="349069">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Risk Areas List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r>
              <a:tr h="349069">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SOA Environment Strategy</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alpha val="50000"/>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5" name="Date Placeholder 4"/>
          <p:cNvSpPr>
            <a:spLocks noGrp="1"/>
          </p:cNvSpPr>
          <p:nvPr>
            <p:ph type="dt" sz="half" idx="4294967295"/>
          </p:nvPr>
        </p:nvSpPr>
        <p:spPr>
          <a:xfrm>
            <a:off x="685800" y="6248400"/>
            <a:ext cx="1905000" cy="457200"/>
          </a:xfrm>
        </p:spPr>
        <p:txBody>
          <a:bodyPr/>
          <a:lstStyle/>
          <a:p>
            <a:pPr>
              <a:defRPr/>
            </a:pPr>
            <a:fld id="{86E68302-2FE4-473C-86D5-63DC3F0E92F4}" type="datetime1">
              <a:rPr lang="en-US" smtClean="0"/>
              <a:pPr>
                <a:defRPr/>
              </a:pPr>
              <a:t>2/4/2013</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Content Placeholder 2"/>
          <p:cNvSpPr>
            <a:spLocks noGrp="1"/>
          </p:cNvSpPr>
          <p:nvPr>
            <p:ph idx="1"/>
          </p:nvPr>
        </p:nvSpPr>
        <p:spPr/>
        <p:txBody>
          <a:bodyPr/>
          <a:lstStyle/>
          <a:p>
            <a:r>
              <a:rPr lang="en-US" dirty="0" smtClean="0"/>
              <a:t>The SMART Family</a:t>
            </a:r>
          </a:p>
          <a:p>
            <a:r>
              <a:rPr lang="en-US" dirty="0" smtClean="0"/>
              <a:t>Overview of SMART-ENV</a:t>
            </a:r>
          </a:p>
          <a:p>
            <a:r>
              <a:rPr lang="en-US" b="1" dirty="0" smtClean="0">
                <a:solidFill>
                  <a:schemeClr val="tx2"/>
                </a:solidFill>
              </a:rPr>
              <a:t>Detailed Description of SMART-ENV</a:t>
            </a:r>
          </a:p>
        </p:txBody>
      </p:sp>
      <p:sp>
        <p:nvSpPr>
          <p:cNvPr id="6" name="Down Arrow 5"/>
          <p:cNvSpPr/>
          <p:nvPr/>
        </p:nvSpPr>
        <p:spPr bwMode="auto">
          <a:xfrm rot="5400000">
            <a:off x="4932833" y="2169909"/>
            <a:ext cx="338417" cy="571500"/>
          </a:xfrm>
          <a:prstGeom prst="downArrow">
            <a:avLst/>
          </a:prstGeom>
          <a:gradFill rotWithShape="1">
            <a:gsLst>
              <a:gs pos="0">
                <a:schemeClr val="tx2">
                  <a:lumMod val="20000"/>
                  <a:lumOff val="80000"/>
                </a:schemeClr>
              </a:gs>
              <a:gs pos="100000">
                <a:schemeClr val="bg1"/>
              </a:gs>
            </a:gsLst>
            <a:lin ang="5400000" scaled="1"/>
          </a:gra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a typeface="ＭＳ Ｐゴシック" pitchFamily="-63" charset="-12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55600" y="1385888"/>
            <a:ext cx="8407400" cy="4435475"/>
          </a:xfrm>
        </p:spPr>
        <p:txBody>
          <a:bodyPr/>
          <a:lstStyle/>
          <a:p>
            <a:r>
              <a:rPr lang="en-US" sz="2400" dirty="0" smtClean="0"/>
              <a:t>[Add agenda here]</a:t>
            </a:r>
            <a:endParaRPr lang="en-US" dirty="0" smtClean="0"/>
          </a:p>
          <a:p>
            <a:pPr lvl="1"/>
            <a:r>
              <a:rPr lang="en-US" dirty="0" smtClean="0"/>
              <a:t>There is a proposed agenda in the SharePoint SMART-ENV materials that can be modified to meet the organization’s needs.</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dirty="0" smtClean="0"/>
              <a:t>Establish Context: Goals</a:t>
            </a:r>
          </a:p>
        </p:txBody>
      </p:sp>
      <p:sp>
        <p:nvSpPr>
          <p:cNvPr id="179203" name="Rectangle 3"/>
          <p:cNvSpPr>
            <a:spLocks noGrp="1" noChangeArrowheads="1"/>
          </p:cNvSpPr>
          <p:nvPr>
            <p:ph type="body" sz="half" idx="2"/>
          </p:nvPr>
        </p:nvSpPr>
        <p:spPr>
          <a:xfrm>
            <a:off x="4163209" y="3237155"/>
            <a:ext cx="4633734" cy="2599765"/>
          </a:xfrm>
        </p:spPr>
        <p:txBody>
          <a:bodyPr/>
          <a:lstStyle/>
          <a:p>
            <a:pPr marL="341313" indent="-341313">
              <a:spcAft>
                <a:spcPts val="600"/>
              </a:spcAft>
              <a:buSzPct val="100000"/>
              <a:buFont typeface="+mj-lt"/>
              <a:buAutoNum type="arabicPeriod"/>
            </a:pPr>
            <a:r>
              <a:rPr lang="en-US" dirty="0" smtClean="0"/>
              <a:t>Understand the role of the organization with respect to the SOA environment</a:t>
            </a:r>
          </a:p>
          <a:p>
            <a:pPr marL="341313" indent="-341313">
              <a:spcAft>
                <a:spcPts val="600"/>
              </a:spcAft>
              <a:buSzPct val="100000"/>
              <a:buFont typeface="+mj-lt"/>
              <a:buAutoNum type="arabicPeriod"/>
            </a:pPr>
            <a:r>
              <a:rPr lang="en-US" dirty="0" smtClean="0"/>
              <a:t>Understand the business and technical value provided by the SOA environment</a:t>
            </a:r>
          </a:p>
          <a:p>
            <a:pPr marL="341313" indent="-341313">
              <a:spcAft>
                <a:spcPts val="600"/>
              </a:spcAft>
              <a:buSzPct val="100000"/>
              <a:buFont typeface="+mj-lt"/>
              <a:buAutoNum type="arabicPeriod"/>
            </a:pPr>
            <a:r>
              <a:rPr lang="en-US" dirty="0" smtClean="0"/>
              <a:t>Identify the main elements of the SOA environment</a:t>
            </a:r>
          </a:p>
        </p:txBody>
      </p:sp>
      <p:pic>
        <p:nvPicPr>
          <p:cNvPr id="2050" name="Picture 2"/>
          <p:cNvPicPr>
            <a:picLocks noChangeAspect="1" noChangeArrowheads="1"/>
          </p:cNvPicPr>
          <p:nvPr/>
        </p:nvPicPr>
        <p:blipFill>
          <a:blip r:embed="rId3" cstate="print"/>
          <a:srcRect/>
          <a:stretch>
            <a:fillRect/>
          </a:stretch>
        </p:blipFill>
        <p:spPr bwMode="auto">
          <a:xfrm>
            <a:off x="299215" y="1187525"/>
            <a:ext cx="6068415" cy="35033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smtClean="0"/>
              <a:t>Understand the Role of the Organization with Respect to the SOA Environment</a:t>
            </a:r>
            <a:endParaRPr lang="en-US" dirty="0" smtClean="0"/>
          </a:p>
        </p:txBody>
      </p:sp>
      <p:sp>
        <p:nvSpPr>
          <p:cNvPr id="165891" name="Rectangle 3"/>
          <p:cNvSpPr>
            <a:spLocks noGrp="1" noChangeArrowheads="1"/>
          </p:cNvSpPr>
          <p:nvPr>
            <p:ph type="body" idx="1"/>
          </p:nvPr>
        </p:nvSpPr>
        <p:spPr>
          <a:xfrm>
            <a:off x="355600" y="1285536"/>
            <a:ext cx="8407400" cy="4435475"/>
          </a:xfrm>
        </p:spPr>
        <p:txBody>
          <a:bodyPr/>
          <a:lstStyle/>
          <a:p>
            <a:pPr>
              <a:spcAft>
                <a:spcPts val="600"/>
              </a:spcAft>
            </a:pPr>
            <a:r>
              <a:rPr lang="en-US" dirty="0" smtClean="0"/>
              <a:t>Identify the organization’s role, e.g.</a:t>
            </a:r>
          </a:p>
          <a:p>
            <a:pPr lvl="1">
              <a:spcAft>
                <a:spcPts val="600"/>
              </a:spcAft>
            </a:pPr>
            <a:r>
              <a:rPr lang="en-US" dirty="0" smtClean="0"/>
              <a:t>Provider of services to be deployed in the SOA environment</a:t>
            </a:r>
          </a:p>
          <a:p>
            <a:pPr lvl="1">
              <a:spcAft>
                <a:spcPts val="600"/>
              </a:spcAft>
            </a:pPr>
            <a:r>
              <a:rPr lang="en-US" dirty="0" smtClean="0"/>
              <a:t>Developer of service consumers that use services deployed in the SOA environment</a:t>
            </a:r>
          </a:p>
          <a:p>
            <a:pPr lvl="1">
              <a:spcAft>
                <a:spcPts val="600"/>
              </a:spcAft>
            </a:pPr>
            <a:r>
              <a:rPr lang="en-US" dirty="0" smtClean="0"/>
              <a:t>Responsible for selection of an SOA environment and its components</a:t>
            </a:r>
          </a:p>
          <a:p>
            <a:pPr lvl="1">
              <a:spcAft>
                <a:spcPts val="600"/>
              </a:spcAft>
            </a:pPr>
            <a:r>
              <a:rPr lang="en-US" dirty="0" smtClean="0"/>
              <a:t>Responsible for implementation and management of the SOA environment</a:t>
            </a:r>
          </a:p>
          <a:p>
            <a:pPr>
              <a:spcAft>
                <a:spcPts val="600"/>
              </a:spcAft>
            </a:pPr>
            <a:r>
              <a:rPr lang="en-US" dirty="0" smtClean="0"/>
              <a:t>Identify stakeholders, e.g.</a:t>
            </a:r>
          </a:p>
          <a:p>
            <a:pPr lvl="1">
              <a:spcAft>
                <a:spcPts val="600"/>
              </a:spcAft>
            </a:pPr>
            <a:r>
              <a:rPr lang="en-US" dirty="0" smtClean="0"/>
              <a:t>Program/project management</a:t>
            </a:r>
          </a:p>
          <a:p>
            <a:pPr lvl="1">
              <a:spcAft>
                <a:spcPts val="600"/>
              </a:spcAft>
            </a:pPr>
            <a:r>
              <a:rPr lang="en-US" dirty="0" smtClean="0"/>
              <a:t>Service and service consumer developers</a:t>
            </a:r>
          </a:p>
          <a:p>
            <a:pPr lvl="1">
              <a:spcAft>
                <a:spcPts val="600"/>
              </a:spcAft>
            </a:pPr>
            <a:r>
              <a:rPr lang="en-US" dirty="0" smtClean="0"/>
              <a:t>IT organization</a:t>
            </a:r>
          </a:p>
          <a:p>
            <a:pPr lvl="1">
              <a:spcAft>
                <a:spcPts val="600"/>
              </a:spcAft>
            </a:pPr>
            <a:r>
              <a:rPr lang="en-US" dirty="0" smtClean="0"/>
              <a:t>Partner organizations</a:t>
            </a:r>
          </a:p>
          <a:p>
            <a:pPr lvl="1">
              <a:spcAft>
                <a:spcPts val="600"/>
              </a:spcAft>
            </a:pPr>
            <a:r>
              <a:rPr lang="en-US" dirty="0" smtClean="0"/>
              <a:t>End users</a:t>
            </a:r>
          </a:p>
          <a:p>
            <a:pPr lvl="1">
              <a:spcAft>
                <a:spcPts val="600"/>
              </a:spcAft>
            </a:pPr>
            <a:r>
              <a:rPr lang="en-US" dirty="0" smtClean="0"/>
              <a:t>Vendors</a:t>
            </a:r>
          </a:p>
          <a:p>
            <a:pPr lvl="1">
              <a:spcAft>
                <a:spcPts val="600"/>
              </a:spcAft>
            </a:pPr>
            <a:r>
              <a:rPr lang="en-US" dirty="0" smtClean="0"/>
              <a:t>Open source community</a:t>
            </a:r>
          </a:p>
          <a:p>
            <a:pPr>
              <a:spcAft>
                <a:spcPts val="600"/>
              </a:spcAft>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338138" y="304800"/>
            <a:ext cx="8501062" cy="775597"/>
          </a:xfrm>
        </p:spPr>
        <p:txBody>
          <a:bodyPr/>
          <a:lstStyle/>
          <a:p>
            <a:pPr eaLnBrk="1" hangingPunct="1"/>
            <a:r>
              <a:rPr lang="en-US" dirty="0" smtClean="0"/>
              <a:t>Understand the Business and Technical Value Provided by the SOA Environment</a:t>
            </a:r>
          </a:p>
        </p:txBody>
      </p:sp>
      <p:sp>
        <p:nvSpPr>
          <p:cNvPr id="182275" name="Rectangle 3"/>
          <p:cNvSpPr>
            <a:spLocks noGrp="1" noChangeArrowheads="1"/>
          </p:cNvSpPr>
          <p:nvPr>
            <p:ph type="body" idx="1"/>
          </p:nvPr>
        </p:nvSpPr>
        <p:spPr>
          <a:xfrm>
            <a:off x="355600" y="1371600"/>
            <a:ext cx="4978400" cy="4435475"/>
          </a:xfrm>
        </p:spPr>
        <p:txBody>
          <a:bodyPr/>
          <a:lstStyle/>
          <a:p>
            <a:pPr eaLnBrk="1" hangingPunct="1"/>
            <a:r>
              <a:rPr lang="en-US" dirty="0" smtClean="0"/>
              <a:t>Understand the business value that the SOA environment provides to the organization</a:t>
            </a:r>
          </a:p>
          <a:p>
            <a:r>
              <a:rPr lang="en-US" dirty="0" smtClean="0"/>
              <a:t>Understand the technical value that the SOA environment provides to the organization</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4375" y="1740466"/>
            <a:ext cx="1949462" cy="15208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0157" y="3535680"/>
            <a:ext cx="1676603" cy="171199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38138" y="304800"/>
            <a:ext cx="8501062" cy="775597"/>
          </a:xfrm>
        </p:spPr>
        <p:txBody>
          <a:bodyPr/>
          <a:lstStyle/>
          <a:p>
            <a:r>
              <a:rPr lang="en-US" dirty="0" smtClean="0"/>
              <a:t>Identify the Main Elements of the SOA Environment			</a:t>
            </a:r>
          </a:p>
        </p:txBody>
      </p:sp>
      <p:sp>
        <p:nvSpPr>
          <p:cNvPr id="184323" name="Rectangle 3"/>
          <p:cNvSpPr>
            <a:spLocks noGrp="1" noChangeArrowheads="1"/>
          </p:cNvSpPr>
          <p:nvPr>
            <p:ph type="body" idx="1"/>
          </p:nvPr>
        </p:nvSpPr>
        <p:spPr/>
        <p:txBody>
          <a:bodyPr/>
          <a:lstStyle/>
          <a:p>
            <a:pPr eaLnBrk="1" hangingPunct="1"/>
            <a:r>
              <a:rPr lang="en-US" dirty="0" smtClean="0"/>
              <a:t>Obtain a high-level understanding of the SOA environment</a:t>
            </a:r>
          </a:p>
          <a:p>
            <a:pPr lvl="1"/>
            <a:r>
              <a:rPr lang="en-US" dirty="0" smtClean="0"/>
              <a:t>Infrastructure technology base, e.g. ESB, web server, MOM, CORBA, etc.</a:t>
            </a:r>
          </a:p>
          <a:p>
            <a:pPr lvl="1"/>
            <a:r>
              <a:rPr lang="en-US" dirty="0" smtClean="0"/>
              <a:t>Additional commercial and custom infrastructure components</a:t>
            </a:r>
          </a:p>
          <a:p>
            <a:pPr lvl="1"/>
            <a:r>
              <a:rPr lang="en-US" dirty="0" smtClean="0"/>
              <a:t>General characterization of services to be deployed in the environment</a:t>
            </a:r>
          </a:p>
          <a:p>
            <a:pPr lvl="1"/>
            <a:r>
              <a:rPr lang="en-US" dirty="0" smtClean="0"/>
              <a:t>General characterization of service consumers</a:t>
            </a:r>
          </a:p>
          <a:p>
            <a:pPr lvl="1"/>
            <a:r>
              <a:rPr lang="en-US" dirty="0" smtClean="0"/>
              <a:t>Development and operational support structure</a:t>
            </a:r>
          </a:p>
          <a:p>
            <a:pPr lvl="1"/>
            <a:r>
              <a:rPr lang="en-US" dirty="0" smtClean="0"/>
              <a:t>Community support</a:t>
            </a:r>
          </a:p>
          <a:p>
            <a:pPr lvl="1"/>
            <a:endParaRPr lang="en-US" dirty="0" smtClean="0"/>
          </a:p>
          <a:p>
            <a:pPr lvl="1"/>
            <a:endParaRPr lang="en-US"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dirty="0" smtClean="0"/>
              <a:t>Understand Service Invocation Capabilities: Goal</a:t>
            </a:r>
          </a:p>
        </p:txBody>
      </p:sp>
      <p:pic>
        <p:nvPicPr>
          <p:cNvPr id="1026" name="Picture 2"/>
          <p:cNvPicPr>
            <a:picLocks noChangeAspect="1" noChangeArrowheads="1"/>
          </p:cNvPicPr>
          <p:nvPr/>
        </p:nvPicPr>
        <p:blipFill>
          <a:blip r:embed="rId3" cstate="print"/>
          <a:srcRect/>
          <a:stretch>
            <a:fillRect/>
          </a:stretch>
        </p:blipFill>
        <p:spPr bwMode="auto">
          <a:xfrm>
            <a:off x="321624" y="1241310"/>
            <a:ext cx="6066318" cy="3502152"/>
          </a:xfrm>
          <a:prstGeom prst="rect">
            <a:avLst/>
          </a:prstGeom>
          <a:noFill/>
          <a:ln w="9525">
            <a:noFill/>
            <a:miter lim="800000"/>
            <a:headEnd/>
            <a:tailEnd/>
          </a:ln>
          <a:effectLst/>
        </p:spPr>
      </p:pic>
      <p:sp>
        <p:nvSpPr>
          <p:cNvPr id="4" name="TextBox 3"/>
          <p:cNvSpPr txBox="1"/>
          <p:nvPr/>
        </p:nvSpPr>
        <p:spPr>
          <a:xfrm>
            <a:off x="4379536" y="3238041"/>
            <a:ext cx="4355673" cy="2308324"/>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the transport protocols supported by the SOA environment, e.g.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Synchronous, based on RPC</a:t>
            </a:r>
          </a:p>
          <a:p>
            <a:pPr marL="457200" indent="-285750" algn="l">
              <a:spcBef>
                <a:spcPct val="0"/>
              </a:spcBef>
              <a:spcAft>
                <a:spcPct val="50000"/>
              </a:spcAft>
              <a:buSzPct val="90000"/>
              <a:buFont typeface="Times" pitchFamily="18" charset="0"/>
              <a:buChar char="•"/>
            </a:pPr>
            <a:r>
              <a:rPr lang="en-US" sz="1800" dirty="0" smtClean="0">
                <a:solidFill>
                  <a:srgbClr val="3F5367"/>
                </a:solidFill>
                <a:latin typeface="+mn-lt"/>
              </a:rPr>
              <a:t>Asynchronous, based on message queues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dirty="0" smtClean="0"/>
              <a:t>Understand Routing Capabilities: Goal</a:t>
            </a:r>
          </a:p>
        </p:txBody>
      </p:sp>
      <p:pic>
        <p:nvPicPr>
          <p:cNvPr id="2050" name="Picture 2"/>
          <p:cNvPicPr>
            <a:picLocks noChangeAspect="1" noChangeArrowheads="1"/>
          </p:cNvPicPr>
          <p:nvPr/>
        </p:nvPicPr>
        <p:blipFill>
          <a:blip r:embed="rId3" cstate="print"/>
          <a:srcRect/>
          <a:stretch>
            <a:fillRect/>
          </a:stretch>
        </p:blipFill>
        <p:spPr bwMode="auto">
          <a:xfrm>
            <a:off x="321627" y="1241312"/>
            <a:ext cx="6066316" cy="3502152"/>
          </a:xfrm>
          <a:prstGeom prst="rect">
            <a:avLst/>
          </a:prstGeom>
          <a:noFill/>
          <a:ln w="9525">
            <a:noFill/>
            <a:miter lim="800000"/>
            <a:headEnd/>
            <a:tailEnd/>
          </a:ln>
          <a:effectLst/>
        </p:spPr>
      </p:pic>
      <p:sp>
        <p:nvSpPr>
          <p:cNvPr id="4" name="TextBox 3"/>
          <p:cNvSpPr txBox="1"/>
          <p:nvPr/>
        </p:nvSpPr>
        <p:spPr>
          <a:xfrm>
            <a:off x="4411810" y="3119703"/>
            <a:ext cx="4355673" cy="2739211"/>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the routing mechanisms supported by the SOA environment, e.g.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Content-based</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Address-based</a:t>
            </a:r>
          </a:p>
          <a:p>
            <a:pPr marL="457200" indent="-285750" algn="l">
              <a:spcBef>
                <a:spcPct val="0"/>
              </a:spcBef>
              <a:spcAft>
                <a:spcPts val="600"/>
              </a:spcAft>
              <a:buSzPct val="90000"/>
              <a:buFont typeface="Times" pitchFamily="18" charset="0"/>
              <a:buChar char="•"/>
            </a:pPr>
            <a:r>
              <a:rPr lang="en-US" sz="1800" dirty="0" err="1" smtClean="0">
                <a:solidFill>
                  <a:srgbClr val="3F5367"/>
                </a:solidFill>
                <a:latin typeface="+mn-lt"/>
              </a:rPr>
              <a:t>QoS</a:t>
            </a:r>
            <a:r>
              <a:rPr lang="en-US" sz="1800" dirty="0" smtClean="0">
                <a:solidFill>
                  <a:srgbClr val="3F5367"/>
                </a:solidFill>
                <a:latin typeface="+mn-lt"/>
              </a:rPr>
              <a:t>-based</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Business-rule-based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eaLnBrk="1" hangingPunct="1"/>
            <a:r>
              <a:rPr lang="en-US" dirty="0" smtClean="0"/>
              <a:t>Understand Mediation Capabilities: Goal</a:t>
            </a:r>
          </a:p>
        </p:txBody>
      </p:sp>
      <p:pic>
        <p:nvPicPr>
          <p:cNvPr id="1026" name="Picture 2"/>
          <p:cNvPicPr>
            <a:picLocks noChangeAspect="1" noChangeArrowheads="1"/>
          </p:cNvPicPr>
          <p:nvPr/>
        </p:nvPicPr>
        <p:blipFill>
          <a:blip r:embed="rId3" cstate="print"/>
          <a:srcRect/>
          <a:stretch>
            <a:fillRect/>
          </a:stretch>
        </p:blipFill>
        <p:spPr bwMode="auto">
          <a:xfrm>
            <a:off x="343142" y="1241313"/>
            <a:ext cx="6066317" cy="3502152"/>
          </a:xfrm>
          <a:prstGeom prst="rect">
            <a:avLst/>
          </a:prstGeom>
          <a:noFill/>
          <a:ln w="9525">
            <a:noFill/>
            <a:miter lim="800000"/>
            <a:headEnd/>
            <a:tailEnd/>
          </a:ln>
          <a:effectLst/>
        </p:spPr>
      </p:pic>
      <p:sp>
        <p:nvSpPr>
          <p:cNvPr id="4" name="TextBox 3"/>
          <p:cNvSpPr txBox="1"/>
          <p:nvPr/>
        </p:nvSpPr>
        <p:spPr>
          <a:xfrm>
            <a:off x="4379536" y="3313347"/>
            <a:ext cx="4355673" cy="2385268"/>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mediation mechanisms supported by the SOA environment, e.g.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Protocol translation</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Data transformation and translation</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Message validation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8138" y="304800"/>
            <a:ext cx="8501062" cy="775597"/>
          </a:xfrm>
        </p:spPr>
        <p:txBody>
          <a:bodyPr/>
          <a:lstStyle/>
          <a:p>
            <a:r>
              <a:rPr lang="en-US" dirty="0" smtClean="0"/>
              <a:t>Understand Process Orchestration Capabilities: Goal</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53720" y="1262829"/>
            <a:ext cx="6138547" cy="3502152"/>
          </a:xfrm>
          <a:prstGeom prst="rect">
            <a:avLst/>
          </a:prstGeom>
          <a:noFill/>
          <a:ln w="9525">
            <a:noFill/>
            <a:miter lim="800000"/>
            <a:headEnd/>
            <a:tailEnd/>
          </a:ln>
          <a:effectLst/>
        </p:spPr>
      </p:pic>
      <p:sp>
        <p:nvSpPr>
          <p:cNvPr id="8" name="TextBox 7"/>
          <p:cNvSpPr txBox="1"/>
          <p:nvPr/>
        </p:nvSpPr>
        <p:spPr>
          <a:xfrm>
            <a:off x="4379536" y="3151977"/>
            <a:ext cx="4355673" cy="2662267"/>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process orchestration capabilities supported by the SOA environment, e.g.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Business process modeling notations and tools</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Business process execution engines</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Code generation tools</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Understand Event Processing Capabilities: Goal</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310869" y="1241312"/>
            <a:ext cx="6066317" cy="3502152"/>
          </a:xfrm>
          <a:prstGeom prst="rect">
            <a:avLst/>
          </a:prstGeom>
          <a:noFill/>
          <a:ln w="9525">
            <a:noFill/>
            <a:miter lim="800000"/>
            <a:headEnd/>
            <a:tailEnd/>
          </a:ln>
          <a:effectLst/>
        </p:spPr>
      </p:pic>
      <p:sp>
        <p:nvSpPr>
          <p:cNvPr id="5" name="TextBox 4"/>
          <p:cNvSpPr txBox="1"/>
          <p:nvPr/>
        </p:nvSpPr>
        <p:spPr>
          <a:xfrm>
            <a:off x="4379536" y="3367137"/>
            <a:ext cx="4355673" cy="2031325"/>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event processing capabilities supported by the SOA environment, e.g.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Publish/subscribe mechanisms</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Complex event processing (CEP)</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 Quality of Service Capabilities: Goal</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63429" y="1242509"/>
            <a:ext cx="6053365" cy="3502152"/>
          </a:xfrm>
          <a:prstGeom prst="rect">
            <a:avLst/>
          </a:prstGeom>
          <a:noFill/>
          <a:ln w="9525">
            <a:noFill/>
            <a:miter lim="800000"/>
            <a:headEnd/>
            <a:tailEnd/>
          </a:ln>
          <a:effectLst/>
        </p:spPr>
      </p:pic>
      <p:sp>
        <p:nvSpPr>
          <p:cNvPr id="5" name="TextBox 4"/>
          <p:cNvSpPr txBox="1"/>
          <p:nvPr/>
        </p:nvSpPr>
        <p:spPr>
          <a:xfrm>
            <a:off x="4379536" y="3420927"/>
            <a:ext cx="4355673" cy="2385268"/>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quality of service (</a:t>
            </a:r>
            <a:r>
              <a:rPr lang="en-US" dirty="0" err="1" smtClean="0"/>
              <a:t>QoS</a:t>
            </a:r>
            <a:r>
              <a:rPr lang="en-US" dirty="0" smtClean="0"/>
              <a:t>) support in the SOA environment, e.g.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Security</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Reliable messaging</a:t>
            </a:r>
          </a:p>
          <a:p>
            <a:pPr marL="457200" indent="-285750" algn="l">
              <a:spcBef>
                <a:spcPct val="0"/>
              </a:spcBef>
              <a:spcAft>
                <a:spcPts val="600"/>
              </a:spcAft>
              <a:buSzPct val="90000"/>
              <a:buFont typeface="Times" pitchFamily="18" charset="0"/>
              <a:buChar char="•"/>
            </a:pPr>
            <a:r>
              <a:rPr lang="en-US" sz="1800" dirty="0" smtClean="0">
                <a:solidFill>
                  <a:srgbClr val="3F5367"/>
                </a:solidFill>
                <a:latin typeface="+mn-lt"/>
              </a:rPr>
              <a:t>Transaction management</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Introductions</a:t>
            </a:r>
          </a:p>
        </p:txBody>
      </p:sp>
      <p:sp>
        <p:nvSpPr>
          <p:cNvPr id="7172" name="Text Box 9"/>
          <p:cNvSpPr txBox="1">
            <a:spLocks noChangeArrowheads="1"/>
          </p:cNvSpPr>
          <p:nvPr/>
        </p:nvSpPr>
        <p:spPr bwMode="auto">
          <a:xfrm>
            <a:off x="624840" y="4907280"/>
            <a:ext cx="8001001" cy="707852"/>
          </a:xfrm>
          <a:prstGeom prst="rect">
            <a:avLst/>
          </a:prstGeom>
          <a:noFill/>
          <a:ln w="6350">
            <a:noFill/>
            <a:miter lim="800000"/>
            <a:headEnd/>
            <a:tailEnd/>
          </a:ln>
        </p:spPr>
        <p:txBody>
          <a:bodyPr lIns="91405" tIns="45703" rIns="91405" bIns="45703">
            <a:spAutoFit/>
          </a:bodyPr>
          <a:lstStyle/>
          <a:p>
            <a:pPr algn="ctr"/>
            <a:r>
              <a:rPr lang="en-US" dirty="0"/>
              <a:t>Briefly state your </a:t>
            </a:r>
            <a:r>
              <a:rPr lang="en-US" dirty="0" smtClean="0"/>
              <a:t>name and your role in the organization regarding the SOA environment under analysis.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7439" y="1807572"/>
            <a:ext cx="5245361" cy="2283149"/>
          </a:xfrm>
          <a:prstGeom prst="rect">
            <a:avLst/>
          </a:prstGeom>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 Management Capabilities: Goal</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46323" y="1219796"/>
            <a:ext cx="6066317" cy="3502152"/>
          </a:xfrm>
          <a:prstGeom prst="rect">
            <a:avLst/>
          </a:prstGeom>
          <a:noFill/>
          <a:ln w="9525">
            <a:noFill/>
            <a:miter lim="800000"/>
            <a:headEnd/>
            <a:tailEnd/>
          </a:ln>
          <a:effectLst/>
        </p:spPr>
      </p:pic>
      <p:sp>
        <p:nvSpPr>
          <p:cNvPr id="5" name="TextBox 4"/>
          <p:cNvSpPr txBox="1"/>
          <p:nvPr/>
        </p:nvSpPr>
        <p:spPr>
          <a:xfrm>
            <a:off x="4238513" y="3335757"/>
            <a:ext cx="4539727" cy="2385268"/>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management capabilities of the SOA environment, e.g.</a:t>
            </a:r>
          </a:p>
          <a:p>
            <a:pPr marL="457200" indent="-285750" algn="l">
              <a:spcBef>
                <a:spcPts val="0"/>
              </a:spcBef>
              <a:spcAft>
                <a:spcPts val="600"/>
              </a:spcAft>
              <a:buSzPct val="90000"/>
              <a:buFont typeface="Times" pitchFamily="18" charset="0"/>
              <a:buChar char="•"/>
            </a:pPr>
            <a:r>
              <a:rPr lang="en-US" sz="1800" dirty="0" smtClean="0">
                <a:solidFill>
                  <a:srgbClr val="3F5367"/>
                </a:solidFill>
                <a:latin typeface="+mn-lt"/>
              </a:rPr>
              <a:t>Monitoring</a:t>
            </a:r>
          </a:p>
          <a:p>
            <a:pPr marL="457200" indent="-285750" algn="l">
              <a:spcBef>
                <a:spcPts val="0"/>
              </a:spcBef>
              <a:spcAft>
                <a:spcPts val="600"/>
              </a:spcAft>
              <a:buSzPct val="90000"/>
              <a:buFont typeface="Times" pitchFamily="18" charset="0"/>
              <a:buChar char="•"/>
            </a:pPr>
            <a:r>
              <a:rPr lang="en-US" sz="1800" dirty="0" smtClean="0">
                <a:solidFill>
                  <a:srgbClr val="3F5367"/>
                </a:solidFill>
                <a:latin typeface="+mn-lt"/>
              </a:rPr>
              <a:t>Logging</a:t>
            </a:r>
          </a:p>
          <a:p>
            <a:pPr marL="457200" indent="-285750" algn="l">
              <a:spcBef>
                <a:spcPts val="0"/>
              </a:spcBef>
              <a:spcAft>
                <a:spcPts val="600"/>
              </a:spcAft>
              <a:buSzPct val="90000"/>
              <a:buFont typeface="Times" pitchFamily="18" charset="0"/>
              <a:buChar char="•"/>
            </a:pPr>
            <a:r>
              <a:rPr lang="en-US" sz="1800" dirty="0" smtClean="0">
                <a:solidFill>
                  <a:srgbClr val="3F5367"/>
                </a:solidFill>
                <a:latin typeface="+mn-lt"/>
              </a:rPr>
              <a:t>Administration console</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775597"/>
          </a:xfrm>
        </p:spPr>
        <p:txBody>
          <a:bodyPr/>
          <a:lstStyle/>
          <a:p>
            <a:r>
              <a:rPr lang="en-US" dirty="0" smtClean="0"/>
              <a:t>Understand Development and Operational Support: Goal</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296753" y="1198281"/>
            <a:ext cx="6138547" cy="3502152"/>
          </a:xfrm>
          <a:prstGeom prst="rect">
            <a:avLst/>
          </a:prstGeom>
          <a:noFill/>
          <a:ln w="9525">
            <a:noFill/>
            <a:miter lim="800000"/>
            <a:headEnd/>
            <a:tailEnd/>
          </a:ln>
          <a:effectLst/>
        </p:spPr>
      </p:pic>
      <p:sp>
        <p:nvSpPr>
          <p:cNvPr id="5" name="TextBox 4"/>
          <p:cNvSpPr txBox="1"/>
          <p:nvPr/>
        </p:nvSpPr>
        <p:spPr>
          <a:xfrm>
            <a:off x="4328160" y="3108039"/>
            <a:ext cx="4450080" cy="2785378"/>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development and operational support for the SOA environment, e.g.</a:t>
            </a:r>
          </a:p>
          <a:p>
            <a:pPr marL="457200" indent="-285750" algn="l">
              <a:spcBef>
                <a:spcPts val="0"/>
              </a:spcBef>
              <a:spcAft>
                <a:spcPts val="0"/>
              </a:spcAft>
              <a:buSzPct val="90000"/>
              <a:buFont typeface="Times" pitchFamily="18" charset="0"/>
              <a:buChar char="•"/>
            </a:pPr>
            <a:r>
              <a:rPr lang="en-US" sz="1800" dirty="0" smtClean="0">
                <a:solidFill>
                  <a:srgbClr val="3F5367"/>
                </a:solidFill>
              </a:rPr>
              <a:t>Service registry and repository</a:t>
            </a:r>
          </a:p>
          <a:p>
            <a:pPr marL="457200" indent="-285750" algn="l">
              <a:spcBef>
                <a:spcPts val="0"/>
              </a:spcBef>
              <a:spcAft>
                <a:spcPts val="0"/>
              </a:spcAft>
              <a:buSzPct val="90000"/>
              <a:buFont typeface="Times" pitchFamily="18" charset="0"/>
              <a:buChar char="•"/>
            </a:pPr>
            <a:r>
              <a:rPr lang="en-US" sz="1800" dirty="0" smtClean="0">
                <a:solidFill>
                  <a:srgbClr val="3F5367"/>
                </a:solidFill>
              </a:rPr>
              <a:t>Documentation</a:t>
            </a:r>
          </a:p>
          <a:p>
            <a:pPr marL="457200" indent="-285750" algn="l">
              <a:spcBef>
                <a:spcPts val="0"/>
              </a:spcBef>
              <a:spcAft>
                <a:spcPts val="0"/>
              </a:spcAft>
              <a:buSzPct val="90000"/>
              <a:buFont typeface="Times" pitchFamily="18" charset="0"/>
              <a:buChar char="•"/>
            </a:pPr>
            <a:r>
              <a:rPr lang="en-US" sz="1800" dirty="0" smtClean="0">
                <a:solidFill>
                  <a:srgbClr val="3F5367"/>
                </a:solidFill>
                <a:latin typeface="+mn-lt"/>
              </a:rPr>
              <a:t>Development tools</a:t>
            </a:r>
          </a:p>
          <a:p>
            <a:pPr marL="457200" indent="-285750" algn="l">
              <a:spcBef>
                <a:spcPts val="0"/>
              </a:spcBef>
              <a:spcAft>
                <a:spcPts val="0"/>
              </a:spcAft>
              <a:buSzPct val="90000"/>
              <a:buFont typeface="Times" pitchFamily="18" charset="0"/>
              <a:buChar char="•"/>
            </a:pPr>
            <a:r>
              <a:rPr lang="en-US" sz="1800" dirty="0" smtClean="0">
                <a:solidFill>
                  <a:srgbClr val="3F5367"/>
                </a:solidFill>
                <a:latin typeface="+mn-lt"/>
              </a:rPr>
              <a:t>Governance</a:t>
            </a:r>
          </a:p>
          <a:p>
            <a:pPr marL="457200" indent="-285750" algn="l">
              <a:spcBef>
                <a:spcPts val="0"/>
              </a:spcBef>
              <a:spcAft>
                <a:spcPts val="600"/>
              </a:spcAft>
              <a:buSzPct val="90000"/>
              <a:buFont typeface="Times" pitchFamily="18" charset="0"/>
              <a:buChar char="•"/>
            </a:pPr>
            <a:r>
              <a:rPr lang="en-US" sz="1800" dirty="0" smtClean="0">
                <a:solidFill>
                  <a:srgbClr val="3F5367"/>
                </a:solidFill>
                <a:latin typeface="+mn-lt"/>
              </a:rPr>
              <a:t>User support</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Understand Community Support: Goal</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293054" y="1198278"/>
            <a:ext cx="6102432" cy="3502152"/>
          </a:xfrm>
          <a:prstGeom prst="rect">
            <a:avLst/>
          </a:prstGeom>
          <a:noFill/>
          <a:ln w="9525">
            <a:noFill/>
            <a:miter lim="800000"/>
            <a:headEnd/>
            <a:tailEnd/>
          </a:ln>
          <a:effectLst/>
        </p:spPr>
      </p:pic>
      <p:sp>
        <p:nvSpPr>
          <p:cNvPr id="5" name="TextBox 4"/>
          <p:cNvSpPr txBox="1"/>
          <p:nvPr/>
        </p:nvSpPr>
        <p:spPr>
          <a:xfrm>
            <a:off x="4218166" y="3036321"/>
            <a:ext cx="4560074" cy="2508379"/>
          </a:xfrm>
          <a:prstGeom prst="rect">
            <a:avLst/>
          </a:prstGeom>
          <a:noFill/>
        </p:spPr>
        <p:txBody>
          <a:bodyPr wrap="square" rtlCol="0">
            <a:spAutoFit/>
          </a:bodyPr>
          <a:lstStyle/>
          <a:p>
            <a:pPr algn="l">
              <a:spcBef>
                <a:spcPts val="0"/>
              </a:spcBef>
              <a:spcAft>
                <a:spcPts val="600"/>
              </a:spcAft>
            </a:pPr>
            <a:r>
              <a:rPr lang="en-US" dirty="0" smtClean="0"/>
              <a:t>Identify and understand implications and requirements related to community support for the SOA environment, e.g.</a:t>
            </a:r>
          </a:p>
          <a:p>
            <a:pPr marL="457200" indent="-285750" algn="l">
              <a:spcBef>
                <a:spcPts val="0"/>
              </a:spcBef>
              <a:spcAft>
                <a:spcPts val="0"/>
              </a:spcAft>
              <a:buSzPct val="90000"/>
              <a:buFont typeface="Times" pitchFamily="18" charset="0"/>
              <a:buChar char="•"/>
            </a:pPr>
            <a:r>
              <a:rPr lang="en-US" sz="1800" dirty="0" smtClean="0">
                <a:solidFill>
                  <a:srgbClr val="3F5367"/>
                </a:solidFill>
              </a:rPr>
              <a:t>Communities of interest</a:t>
            </a:r>
          </a:p>
          <a:p>
            <a:pPr marL="457200" indent="-285750" algn="l">
              <a:spcBef>
                <a:spcPts val="0"/>
              </a:spcBef>
              <a:spcAft>
                <a:spcPts val="0"/>
              </a:spcAft>
              <a:buSzPct val="90000"/>
              <a:buFont typeface="Times" pitchFamily="18" charset="0"/>
              <a:buChar char="•"/>
            </a:pPr>
            <a:r>
              <a:rPr lang="en-US" sz="1800" dirty="0" smtClean="0">
                <a:solidFill>
                  <a:srgbClr val="3F5367"/>
                </a:solidFill>
                <a:latin typeface="+mn-lt"/>
              </a:rPr>
              <a:t>Online forums</a:t>
            </a:r>
          </a:p>
          <a:p>
            <a:pPr marL="457200" indent="-285750" algn="l">
              <a:spcBef>
                <a:spcPts val="0"/>
              </a:spcBef>
              <a:spcAft>
                <a:spcPts val="0"/>
              </a:spcAft>
              <a:buSzPct val="90000"/>
              <a:buFont typeface="Times" pitchFamily="18" charset="0"/>
              <a:buChar char="•"/>
            </a:pPr>
            <a:r>
              <a:rPr lang="en-US" sz="1800" dirty="0" smtClean="0">
                <a:solidFill>
                  <a:srgbClr val="3F5367"/>
                </a:solidFill>
                <a:latin typeface="+mn-lt"/>
              </a:rPr>
              <a:t>User groups</a:t>
            </a:r>
          </a:p>
          <a:p>
            <a:pPr marL="457200" indent="-285750" algn="l">
              <a:spcBef>
                <a:spcPts val="0"/>
              </a:spcBef>
              <a:spcAft>
                <a:spcPts val="0"/>
              </a:spcAft>
              <a:buSzPct val="90000"/>
              <a:buFont typeface="Times" pitchFamily="18" charset="0"/>
              <a:buChar char="•"/>
            </a:pPr>
            <a:r>
              <a:rPr lang="en-US" sz="1800" dirty="0" smtClean="0">
                <a:solidFill>
                  <a:srgbClr val="3F5367"/>
                </a:solidFill>
                <a:latin typeface="+mn-lt"/>
              </a:rPr>
              <a:t>User conferences</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SOA Environment Gaps: Goal</a:t>
            </a:r>
            <a:endParaRPr lang="en-US" dirty="0"/>
          </a:p>
        </p:txBody>
      </p:sp>
      <p:pic>
        <p:nvPicPr>
          <p:cNvPr id="5123" name="Picture 3"/>
          <p:cNvPicPr>
            <a:picLocks noChangeAspect="1" noChangeArrowheads="1"/>
          </p:cNvPicPr>
          <p:nvPr/>
        </p:nvPicPr>
        <p:blipFill>
          <a:blip r:embed="rId3" cstate="print"/>
          <a:srcRect/>
          <a:stretch>
            <a:fillRect/>
          </a:stretch>
        </p:blipFill>
        <p:spPr bwMode="auto">
          <a:xfrm>
            <a:off x="293052" y="1198280"/>
            <a:ext cx="6102432" cy="3502152"/>
          </a:xfrm>
          <a:prstGeom prst="rect">
            <a:avLst/>
          </a:prstGeom>
          <a:noFill/>
          <a:ln w="9525">
            <a:noFill/>
            <a:miter lim="800000"/>
            <a:headEnd/>
            <a:tailEnd/>
          </a:ln>
          <a:effectLst/>
        </p:spPr>
      </p:pic>
      <p:sp>
        <p:nvSpPr>
          <p:cNvPr id="6" name="TextBox 5"/>
          <p:cNvSpPr txBox="1"/>
          <p:nvPr/>
        </p:nvSpPr>
        <p:spPr>
          <a:xfrm>
            <a:off x="4250438" y="3216512"/>
            <a:ext cx="4377195" cy="1938992"/>
          </a:xfrm>
          <a:prstGeom prst="rect">
            <a:avLst/>
          </a:prstGeom>
          <a:noFill/>
        </p:spPr>
        <p:txBody>
          <a:bodyPr wrap="square" rtlCol="0">
            <a:spAutoFit/>
          </a:bodyPr>
          <a:lstStyle/>
          <a:p>
            <a:pPr algn="l">
              <a:spcBef>
                <a:spcPts val="0"/>
              </a:spcBef>
              <a:spcAft>
                <a:spcPts val="600"/>
              </a:spcAft>
            </a:pPr>
            <a:r>
              <a:rPr lang="en-US" dirty="0" smtClean="0"/>
              <a:t>Identify and analyze the gap between the capabilities provided by the SOA environment and the requirements placed by service providers and service consumers on the SOA environment</a:t>
            </a:r>
            <a:endParaRPr lang="en-US" sz="1800" dirty="0" smtClean="0">
              <a:solidFill>
                <a:srgbClr val="3F5367"/>
              </a:solidFill>
              <a:latin typeface="+mn-lt"/>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326370" y="1210647"/>
            <a:ext cx="6124575" cy="351472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Identify Risk Areas: Goal</a:t>
            </a:r>
            <a:endParaRPr lang="en-US" dirty="0"/>
          </a:p>
        </p:txBody>
      </p:sp>
      <p:sp>
        <p:nvSpPr>
          <p:cNvPr id="5" name="TextBox 4"/>
          <p:cNvSpPr txBox="1"/>
          <p:nvPr/>
        </p:nvSpPr>
        <p:spPr>
          <a:xfrm>
            <a:off x="4368771" y="4098638"/>
            <a:ext cx="4377195" cy="1015663"/>
          </a:xfrm>
          <a:prstGeom prst="rect">
            <a:avLst/>
          </a:prstGeom>
          <a:noFill/>
        </p:spPr>
        <p:txBody>
          <a:bodyPr wrap="square" rtlCol="0">
            <a:spAutoFit/>
          </a:bodyPr>
          <a:lstStyle/>
          <a:p>
            <a:pPr algn="l">
              <a:spcBef>
                <a:spcPts val="0"/>
              </a:spcBef>
              <a:spcAft>
                <a:spcPts val="600"/>
              </a:spcAft>
            </a:pPr>
            <a:r>
              <a:rPr lang="en-US" dirty="0" smtClean="0"/>
              <a:t>Identify risk areas and mitigation strategies based on the identified gaps in the SOA environment</a:t>
            </a:r>
            <a:endParaRPr lang="en-US" sz="1800" dirty="0" smtClean="0">
              <a:solidFill>
                <a:srgbClr val="3F5367"/>
              </a:solidFill>
              <a:latin typeface="+mn-lt"/>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 SOA Environment Strategy: Goal</a:t>
            </a:r>
            <a:endParaRPr lang="en-US" dirty="0"/>
          </a:p>
        </p:txBody>
      </p:sp>
      <p:sp>
        <p:nvSpPr>
          <p:cNvPr id="5" name="TextBox 4"/>
          <p:cNvSpPr txBox="1"/>
          <p:nvPr/>
        </p:nvSpPr>
        <p:spPr>
          <a:xfrm>
            <a:off x="4358020" y="2818474"/>
            <a:ext cx="4377195" cy="3370153"/>
          </a:xfrm>
          <a:prstGeom prst="rect">
            <a:avLst/>
          </a:prstGeom>
          <a:noFill/>
        </p:spPr>
        <p:txBody>
          <a:bodyPr wrap="square" rtlCol="0">
            <a:spAutoFit/>
          </a:bodyPr>
          <a:lstStyle/>
          <a:p>
            <a:pPr algn="l">
              <a:spcBef>
                <a:spcPts val="0"/>
              </a:spcBef>
              <a:spcAft>
                <a:spcPts val="600"/>
              </a:spcAft>
            </a:pPr>
            <a:r>
              <a:rPr lang="en-US" dirty="0" smtClean="0"/>
              <a:t>Develop a SOA environment adoption strategy for the organization based on the role that the organization plays with respect to the SOA environment that may include</a:t>
            </a:r>
          </a:p>
          <a:p>
            <a:pPr lvl="1" indent="-285750" algn="l">
              <a:spcBef>
                <a:spcPts val="0"/>
              </a:spcBef>
              <a:spcAft>
                <a:spcPts val="0"/>
              </a:spcAft>
              <a:buSzPct val="90000"/>
              <a:buFont typeface="Times" pitchFamily="18" charset="0"/>
              <a:buChar char="•"/>
            </a:pPr>
            <a:r>
              <a:rPr lang="en-US" sz="1800" dirty="0" smtClean="0">
                <a:solidFill>
                  <a:srgbClr val="3F5367"/>
                </a:solidFill>
              </a:rPr>
              <a:t>Experimentation</a:t>
            </a:r>
          </a:p>
          <a:p>
            <a:pPr lvl="1" indent="-285750" algn="l">
              <a:spcBef>
                <a:spcPts val="0"/>
              </a:spcBef>
              <a:spcAft>
                <a:spcPts val="0"/>
              </a:spcAft>
              <a:buSzPct val="90000"/>
              <a:buFont typeface="Times" pitchFamily="18" charset="0"/>
              <a:buChar char="•"/>
            </a:pPr>
            <a:r>
              <a:rPr lang="en-US" sz="1800" dirty="0" smtClean="0">
                <a:solidFill>
                  <a:srgbClr val="3F5367"/>
                </a:solidFill>
              </a:rPr>
              <a:t>Training</a:t>
            </a:r>
          </a:p>
          <a:p>
            <a:pPr lvl="1" indent="-285750" algn="l">
              <a:spcBef>
                <a:spcPts val="0"/>
              </a:spcBef>
              <a:spcAft>
                <a:spcPts val="0"/>
              </a:spcAft>
              <a:buSzPct val="90000"/>
              <a:buFont typeface="Times" pitchFamily="18" charset="0"/>
              <a:buChar char="•"/>
            </a:pPr>
            <a:r>
              <a:rPr lang="en-US" sz="1800" dirty="0" smtClean="0">
                <a:solidFill>
                  <a:srgbClr val="3F5367"/>
                </a:solidFill>
              </a:rPr>
              <a:t>Technology selection</a:t>
            </a:r>
          </a:p>
          <a:p>
            <a:pPr lvl="1" indent="-285750" algn="l">
              <a:spcBef>
                <a:spcPts val="0"/>
              </a:spcBef>
              <a:spcAft>
                <a:spcPts val="0"/>
              </a:spcAft>
              <a:buSzPct val="90000"/>
              <a:buFont typeface="Times" pitchFamily="18" charset="0"/>
              <a:buChar char="•"/>
            </a:pPr>
            <a:r>
              <a:rPr lang="en-US" sz="1800" dirty="0" smtClean="0">
                <a:solidFill>
                  <a:srgbClr val="3F5367"/>
                </a:solidFill>
              </a:rPr>
              <a:t>Governance</a:t>
            </a:r>
          </a:p>
          <a:p>
            <a:pPr lvl="1" indent="-285750" algn="l">
              <a:spcBef>
                <a:spcPts val="0"/>
              </a:spcBef>
              <a:spcAft>
                <a:spcPts val="0"/>
              </a:spcAft>
              <a:buSzPct val="90000"/>
              <a:buFont typeface="Times" pitchFamily="18" charset="0"/>
              <a:buChar char="•"/>
            </a:pPr>
            <a:r>
              <a:rPr lang="en-US" sz="1800" dirty="0" smtClean="0">
                <a:solidFill>
                  <a:srgbClr val="3F5367"/>
                </a:solidFill>
              </a:rPr>
              <a:t>Requirements elicitation</a:t>
            </a:r>
          </a:p>
          <a:p>
            <a:pPr lvl="1" indent="-285750" algn="l">
              <a:spcBef>
                <a:spcPts val="0"/>
              </a:spcBef>
              <a:spcAft>
                <a:spcPts val="0"/>
              </a:spcAft>
              <a:buSzPct val="90000"/>
              <a:buFont typeface="Times" pitchFamily="18" charset="0"/>
              <a:buChar char="•"/>
            </a:pPr>
            <a:r>
              <a:rPr lang="en-US" sz="1800" dirty="0" smtClean="0">
                <a:solidFill>
                  <a:srgbClr val="3F5367"/>
                </a:solidFill>
              </a:rPr>
              <a:t>…</a:t>
            </a:r>
          </a:p>
        </p:txBody>
      </p:sp>
      <p:pic>
        <p:nvPicPr>
          <p:cNvPr id="6" name="Picture 3"/>
          <p:cNvPicPr>
            <a:picLocks noChangeAspect="1" noChangeArrowheads="1"/>
          </p:cNvPicPr>
          <p:nvPr/>
        </p:nvPicPr>
        <p:blipFill>
          <a:blip r:embed="rId3" cstate="print"/>
          <a:srcRect/>
          <a:stretch>
            <a:fillRect/>
          </a:stretch>
        </p:blipFill>
        <p:spPr bwMode="auto">
          <a:xfrm>
            <a:off x="333486" y="1198279"/>
            <a:ext cx="6102432" cy="3502152"/>
          </a:xfrm>
          <a:prstGeom prst="rect">
            <a:avLst/>
          </a:prstGeom>
          <a:noFill/>
          <a:ln w="9525">
            <a:noFill/>
            <a:miter lim="800000"/>
            <a:headEnd/>
            <a:tailEnd/>
          </a:ln>
          <a:effec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338138" y="304800"/>
            <a:ext cx="8501062" cy="387798"/>
          </a:xfrm>
        </p:spPr>
        <p:txBody>
          <a:bodyPr/>
          <a:lstStyle/>
          <a:p>
            <a:pPr eaLnBrk="1" hangingPunct="1"/>
            <a:r>
              <a:rPr lang="en-US" dirty="0" smtClean="0"/>
              <a:t>Questions?</a:t>
            </a:r>
          </a:p>
        </p:txBody>
      </p:sp>
      <p:pic>
        <p:nvPicPr>
          <p:cNvPr id="8195" name="Picture 3" descr="C:\Documents and Settings\glewis\Local Settings\Temporary Internet Files\Content.IE5\AL84SB94\MC900441498[1].png"/>
          <p:cNvPicPr>
            <a:picLocks noChangeAspect="1" noChangeArrowheads="1"/>
          </p:cNvPicPr>
          <p:nvPr/>
        </p:nvPicPr>
        <p:blipFill>
          <a:blip r:embed="rId3" cstate="print"/>
          <a:srcRect/>
          <a:stretch>
            <a:fillRect/>
          </a:stretch>
        </p:blipFill>
        <p:spPr bwMode="auto">
          <a:xfrm>
            <a:off x="2346821" y="1501276"/>
            <a:ext cx="3657143" cy="3657143"/>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for SMART Team Lead</a:t>
            </a:r>
            <a:endParaRPr lang="en-US" dirty="0"/>
          </a:p>
        </p:txBody>
      </p:sp>
      <p:sp>
        <p:nvSpPr>
          <p:cNvPr id="3" name="Content Placeholder 2"/>
          <p:cNvSpPr>
            <a:spLocks noGrp="1"/>
          </p:cNvSpPr>
          <p:nvPr>
            <p:ph idx="1"/>
          </p:nvPr>
        </p:nvSpPr>
        <p:spPr/>
        <p:txBody>
          <a:bodyPr/>
          <a:lstStyle/>
          <a:p>
            <a:r>
              <a:rPr lang="en-US" dirty="0" smtClean="0"/>
              <a:t>Each of the following sections will be presented as an introduction to each of the activities grouped under “Understand SOA Environment Capabilities.”</a:t>
            </a:r>
          </a:p>
          <a:p>
            <a:r>
              <a:rPr lang="en-US" dirty="0" smtClean="0"/>
              <a:t>Each section contains an example of </a:t>
            </a:r>
            <a:r>
              <a:rPr lang="en-US" dirty="0" err="1" smtClean="0"/>
              <a:t>JBoss</a:t>
            </a:r>
            <a:r>
              <a:rPr lang="en-US" dirty="0" smtClean="0"/>
              <a:t> ESB as the target SOA environment</a:t>
            </a:r>
          </a:p>
          <a:p>
            <a:pPr lvl="1"/>
            <a:r>
              <a:rPr lang="en-US" dirty="0" smtClean="0"/>
              <a:t>This content needs to be replaced by the SMART Team’s understanding of the organization’s Target SOA Environment</a:t>
            </a:r>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Service Invocation Capabilities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Invocation Capabilities</a:t>
            </a:r>
            <a:endParaRPr lang="en-US" dirty="0"/>
          </a:p>
        </p:txBody>
      </p:sp>
      <p:sp>
        <p:nvSpPr>
          <p:cNvPr id="3" name="Content Placeholder 2"/>
          <p:cNvSpPr>
            <a:spLocks noGrp="1"/>
          </p:cNvSpPr>
          <p:nvPr>
            <p:ph idx="1"/>
          </p:nvPr>
        </p:nvSpPr>
        <p:spPr>
          <a:xfrm>
            <a:off x="355600" y="1285536"/>
            <a:ext cx="8407400" cy="4641925"/>
          </a:xfrm>
        </p:spPr>
        <p:txBody>
          <a:bodyPr/>
          <a:lstStyle/>
          <a:p>
            <a:pPr>
              <a:spcAft>
                <a:spcPts val="600"/>
              </a:spcAft>
            </a:pPr>
            <a:r>
              <a:rPr lang="en-US" dirty="0" smtClean="0"/>
              <a:t>A transport protocol is a protocol that is used to transport messages from sender to receiver</a:t>
            </a:r>
          </a:p>
          <a:p>
            <a:pPr lvl="1">
              <a:spcAft>
                <a:spcPts val="600"/>
              </a:spcAft>
            </a:pPr>
            <a:r>
              <a:rPr lang="en-US" dirty="0" smtClean="0"/>
              <a:t>HTTP, HTTPS, JMS are typical examples of transport protocols in an SOA environment</a:t>
            </a:r>
          </a:p>
          <a:p>
            <a:pPr>
              <a:spcAft>
                <a:spcPts val="600"/>
              </a:spcAft>
            </a:pPr>
            <a:r>
              <a:rPr lang="en-US" dirty="0" smtClean="0"/>
              <a:t>Service invocation capabilities refer to the transport protocols supported by an SOA environment</a:t>
            </a:r>
          </a:p>
          <a:p>
            <a:pPr>
              <a:spcAft>
                <a:spcPts val="600"/>
              </a:spcAft>
            </a:pPr>
            <a:r>
              <a:rPr lang="en-US" dirty="0" smtClean="0"/>
              <a:t>These capabilities are typically divided into</a:t>
            </a:r>
          </a:p>
          <a:p>
            <a:pPr lvl="1">
              <a:spcAft>
                <a:spcPts val="600"/>
              </a:spcAft>
            </a:pPr>
            <a:r>
              <a:rPr lang="en-US" dirty="0" smtClean="0"/>
              <a:t>Synchronous: consumer invokes service and receives the response in the same thread</a:t>
            </a:r>
          </a:p>
          <a:p>
            <a:pPr lvl="1">
              <a:spcAft>
                <a:spcPts val="600"/>
              </a:spcAft>
            </a:pPr>
            <a:r>
              <a:rPr lang="en-US" dirty="0" smtClean="0"/>
              <a:t>Asynchronous: consumer invokes service receives the response in a different thread</a:t>
            </a:r>
          </a:p>
          <a:p>
            <a:pPr lvl="2">
              <a:spcAft>
                <a:spcPts val="600"/>
              </a:spcAft>
            </a:pPr>
            <a:r>
              <a:rPr lang="en-US" dirty="0" smtClean="0"/>
              <a:t>No response (one-way operation) </a:t>
            </a:r>
          </a:p>
          <a:p>
            <a:pPr lvl="2">
              <a:spcAft>
                <a:spcPts val="600"/>
              </a:spcAft>
            </a:pPr>
            <a:r>
              <a:rPr lang="en-US" dirty="0" smtClean="0"/>
              <a:t>Received explicitly by the consumer (deferred response)</a:t>
            </a:r>
          </a:p>
          <a:p>
            <a:pPr lvl="2">
              <a:spcAft>
                <a:spcPts val="600"/>
              </a:spcAft>
            </a:pPr>
            <a:r>
              <a:rPr lang="en-US" dirty="0" smtClean="0"/>
              <a:t>Implicitly sent by the server (callback)</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Logistics</a:t>
            </a:r>
            <a:endParaRPr lang="en-US" baseline="-25000" dirty="0"/>
          </a:p>
        </p:txBody>
      </p:sp>
      <p:sp>
        <p:nvSpPr>
          <p:cNvPr id="6" name="Content Placeholder 5"/>
          <p:cNvSpPr>
            <a:spLocks noGrp="1"/>
          </p:cNvSpPr>
          <p:nvPr>
            <p:ph idx="1"/>
          </p:nvPr>
        </p:nvSpPr>
        <p:spPr/>
        <p:txBody>
          <a:bodyPr/>
          <a:lstStyle/>
          <a:p>
            <a:r>
              <a:rPr lang="en-US" dirty="0" smtClean="0"/>
              <a:t>During this 2-day workshop, the SMART Team will elicit information from your organization related to the target SOA environment</a:t>
            </a:r>
          </a:p>
          <a:p>
            <a:pPr lvl="1" indent="-342900">
              <a:spcAft>
                <a:spcPts val="600"/>
              </a:spcAft>
              <a:defRPr/>
            </a:pPr>
            <a:r>
              <a:rPr lang="en-US" dirty="0" smtClean="0"/>
              <a:t>At the end of the workshop we will review and corroborate the findings from the workshop and plan next steps</a:t>
            </a:r>
          </a:p>
          <a:p>
            <a:pPr lvl="0" indent="-342900">
              <a:spcAft>
                <a:spcPts val="0"/>
              </a:spcAft>
              <a:defRPr/>
            </a:pPr>
            <a:endParaRPr lang="en-US" dirty="0" smtClean="0"/>
          </a:p>
          <a:p>
            <a:pPr lvl="0" indent="-342900">
              <a:spcAft>
                <a:spcPts val="1200"/>
              </a:spcAft>
              <a:defRPr/>
            </a:pPr>
            <a:r>
              <a:rPr lang="en-US" dirty="0" smtClean="0"/>
              <a:t>The SMART Team will spend 1-2 weeks analyzing the gathered information, identifying gaps, and grouping them into risk areas and mitigation strategies</a:t>
            </a:r>
          </a:p>
          <a:p>
            <a:pPr lvl="1" indent="-342900">
              <a:spcAft>
                <a:spcPts val="1200"/>
              </a:spcAft>
              <a:defRPr/>
            </a:pPr>
            <a:r>
              <a:rPr lang="en-US" dirty="0" smtClean="0"/>
              <a:t>Communication to gather additional information may occur via e-mail, meetings, VTC, etc.</a:t>
            </a:r>
          </a:p>
          <a:p>
            <a:pPr lvl="1" indent="-342900">
              <a:spcAft>
                <a:spcPts val="1200"/>
              </a:spcAft>
              <a:defRPr/>
            </a:pPr>
            <a:r>
              <a:rPr lang="en-US" dirty="0" smtClean="0"/>
              <a:t>If necessary, the team may suggest an additional workshop</a:t>
            </a:r>
          </a:p>
          <a:p>
            <a:pPr lvl="1" indent="-342900">
              <a:spcAft>
                <a:spcPts val="0"/>
              </a:spcAft>
              <a:defRPr/>
            </a:pPr>
            <a:endParaRPr lang="en-US" dirty="0" smtClean="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JBoss</a:t>
            </a:r>
            <a:r>
              <a:rPr lang="en-US" dirty="0" smtClean="0"/>
              <a:t> ESB Service Invocation Capabilities</a:t>
            </a:r>
            <a:endParaRPr lang="en-US" dirty="0"/>
          </a:p>
        </p:txBody>
      </p:sp>
      <p:sp>
        <p:nvSpPr>
          <p:cNvPr id="3" name="Content Placeholder 2"/>
          <p:cNvSpPr>
            <a:spLocks noGrp="1"/>
          </p:cNvSpPr>
          <p:nvPr>
            <p:ph idx="1"/>
          </p:nvPr>
        </p:nvSpPr>
        <p:spPr>
          <a:xfrm>
            <a:off x="355600" y="1258646"/>
            <a:ext cx="8407400" cy="4548430"/>
          </a:xfrm>
        </p:spPr>
        <p:txBody>
          <a:bodyPr/>
          <a:lstStyle/>
          <a:p>
            <a:r>
              <a:rPr lang="en-US" dirty="0" err="1" smtClean="0"/>
              <a:t>JBoss</a:t>
            </a:r>
            <a:r>
              <a:rPr lang="en-US" dirty="0" smtClean="0"/>
              <a:t> ESB supports synchronous and asynchronous invocation of services through the </a:t>
            </a:r>
            <a:r>
              <a:rPr lang="en-US" i="1" dirty="0" err="1" smtClean="0"/>
              <a:t>ServiceInvoker</a:t>
            </a:r>
            <a:r>
              <a:rPr lang="en-US" dirty="0" smtClean="0"/>
              <a:t> class which provides the </a:t>
            </a:r>
            <a:r>
              <a:rPr lang="en-US" i="1" dirty="0" err="1" smtClean="0"/>
              <a:t>deliverSync</a:t>
            </a:r>
            <a:r>
              <a:rPr lang="en-US" i="1" dirty="0" smtClean="0"/>
              <a:t>()</a:t>
            </a:r>
            <a:r>
              <a:rPr lang="en-US" dirty="0" smtClean="0"/>
              <a:t> and </a:t>
            </a:r>
            <a:r>
              <a:rPr lang="en-US" i="1" dirty="0" err="1" smtClean="0"/>
              <a:t>deliverAsync</a:t>
            </a:r>
            <a:r>
              <a:rPr lang="en-US" i="1" dirty="0" smtClean="0"/>
              <a:t>()</a:t>
            </a:r>
            <a:r>
              <a:rPr lang="en-US" dirty="0" smtClean="0"/>
              <a:t> methods</a:t>
            </a:r>
          </a:p>
          <a:p>
            <a:endParaRPr lang="en-US"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Routing Capabilities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Capabilities</a:t>
            </a:r>
            <a:endParaRPr lang="en-US" dirty="0"/>
          </a:p>
        </p:txBody>
      </p:sp>
      <p:sp>
        <p:nvSpPr>
          <p:cNvPr id="3" name="Content Placeholder 2"/>
          <p:cNvSpPr>
            <a:spLocks noGrp="1"/>
          </p:cNvSpPr>
          <p:nvPr>
            <p:ph idx="1"/>
          </p:nvPr>
        </p:nvSpPr>
        <p:spPr/>
        <p:txBody>
          <a:bodyPr/>
          <a:lstStyle/>
          <a:p>
            <a:r>
              <a:rPr lang="en-US" dirty="0" smtClean="0"/>
              <a:t>Routing in an SOA environment refers to the mechanisms by which the target service of a message is determined at runtime</a:t>
            </a:r>
          </a:p>
          <a:p>
            <a:r>
              <a:rPr lang="en-US" dirty="0" smtClean="0"/>
              <a:t>Routing mechanisms in an SOA environment are typically</a:t>
            </a:r>
          </a:p>
          <a:p>
            <a:pPr lvl="1"/>
            <a:r>
              <a:rPr lang="en-US" dirty="0" smtClean="0"/>
              <a:t>Content-based: redirection based on message content</a:t>
            </a:r>
          </a:p>
          <a:p>
            <a:pPr lvl="1"/>
            <a:r>
              <a:rPr lang="en-US" dirty="0" smtClean="0"/>
              <a:t>Address-based: redirection based on IP address of service consumer</a:t>
            </a:r>
          </a:p>
          <a:p>
            <a:pPr lvl="1"/>
            <a:r>
              <a:rPr lang="en-US" dirty="0" err="1" smtClean="0"/>
              <a:t>QoS</a:t>
            </a:r>
            <a:r>
              <a:rPr lang="en-US" dirty="0" smtClean="0"/>
              <a:t>-based: redirection based on policies related to quality of service  such as load balancing, security, service levels</a:t>
            </a:r>
          </a:p>
          <a:p>
            <a:pPr lvl="1"/>
            <a:r>
              <a:rPr lang="en-US" dirty="0" smtClean="0"/>
              <a:t>Business-rule-based: redirection based on business rules (usually supported by a rules engine)</a:t>
            </a:r>
            <a:endParaRPr 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JBoss</a:t>
            </a:r>
            <a:r>
              <a:rPr lang="en-US" dirty="0" smtClean="0"/>
              <a:t> ESB Routing Capabilities</a:t>
            </a:r>
            <a:endParaRPr lang="en-US" dirty="0"/>
          </a:p>
        </p:txBody>
      </p:sp>
      <p:sp>
        <p:nvSpPr>
          <p:cNvPr id="3" name="Content Placeholder 2"/>
          <p:cNvSpPr>
            <a:spLocks noGrp="1"/>
          </p:cNvSpPr>
          <p:nvPr>
            <p:ph idx="1"/>
          </p:nvPr>
        </p:nvSpPr>
        <p:spPr/>
        <p:txBody>
          <a:bodyPr/>
          <a:lstStyle/>
          <a:p>
            <a:r>
              <a:rPr lang="en-US" dirty="0" err="1" smtClean="0"/>
              <a:t>JBoss</a:t>
            </a:r>
            <a:r>
              <a:rPr lang="en-US" dirty="0" smtClean="0"/>
              <a:t> ESB supports content-based, address-based, and business-rule-based routing using</a:t>
            </a:r>
          </a:p>
          <a:p>
            <a:pPr lvl="1"/>
            <a:r>
              <a:rPr lang="en-US" i="1" dirty="0" err="1" smtClean="0"/>
              <a:t>XPath</a:t>
            </a:r>
            <a:endParaRPr lang="en-US" i="1" dirty="0" smtClean="0"/>
          </a:p>
          <a:p>
            <a:pPr lvl="1"/>
            <a:r>
              <a:rPr lang="en-US" i="1" dirty="0" err="1" smtClean="0"/>
              <a:t>Regex</a:t>
            </a:r>
            <a:endParaRPr lang="en-US" i="1" dirty="0" smtClean="0"/>
          </a:p>
          <a:p>
            <a:pPr lvl="1"/>
            <a:r>
              <a:rPr lang="en-US" i="1" dirty="0" smtClean="0"/>
              <a:t>Drools (default)</a:t>
            </a:r>
          </a:p>
          <a:p>
            <a:pPr lvl="1"/>
            <a:r>
              <a:rPr lang="en-US" i="1" dirty="0" err="1" smtClean="0"/>
              <a:t>Smooks</a:t>
            </a:r>
            <a:endParaRPr lang="en-US" i="1" dirty="0" smtClean="0"/>
          </a:p>
          <a:p>
            <a:r>
              <a:rPr lang="en-US" dirty="0" err="1" smtClean="0"/>
              <a:t>JBoss</a:t>
            </a:r>
            <a:r>
              <a:rPr lang="en-US" dirty="0" smtClean="0"/>
              <a:t> ESB does not support </a:t>
            </a:r>
            <a:r>
              <a:rPr lang="en-US" dirty="0" err="1" smtClean="0"/>
              <a:t>QoS</a:t>
            </a:r>
            <a:r>
              <a:rPr lang="en-US" dirty="0" smtClean="0"/>
              <a:t>-based routing</a:t>
            </a:r>
            <a:endParaRPr lang="en-US"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Mediation Capabilities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Mediation Capabilities</a:t>
            </a:r>
            <a:endParaRPr lang="en-US" dirty="0"/>
          </a:p>
        </p:txBody>
      </p:sp>
      <p:sp>
        <p:nvSpPr>
          <p:cNvPr id="3" name="Content Placeholder 2"/>
          <p:cNvSpPr>
            <a:spLocks noGrp="1"/>
          </p:cNvSpPr>
          <p:nvPr>
            <p:ph idx="1"/>
          </p:nvPr>
        </p:nvSpPr>
        <p:spPr>
          <a:xfrm>
            <a:off x="355600" y="1210230"/>
            <a:ext cx="8407400" cy="4867841"/>
          </a:xfrm>
        </p:spPr>
        <p:txBody>
          <a:bodyPr/>
          <a:lstStyle/>
          <a:p>
            <a:pPr>
              <a:spcAft>
                <a:spcPts val="600"/>
              </a:spcAft>
            </a:pPr>
            <a:r>
              <a:rPr lang="en-US" sz="1800" dirty="0" smtClean="0"/>
              <a:t>Mediation in an SOA environment refers to the mechanisms that hide the differences between service consumers and services</a:t>
            </a:r>
          </a:p>
          <a:p>
            <a:pPr>
              <a:spcAft>
                <a:spcPts val="600"/>
              </a:spcAft>
            </a:pPr>
            <a:r>
              <a:rPr lang="en-US" sz="1800" dirty="0" smtClean="0"/>
              <a:t>Mediation mechanisms in an SOA environment are typically</a:t>
            </a:r>
          </a:p>
          <a:p>
            <a:pPr lvl="1">
              <a:spcAft>
                <a:spcPts val="600"/>
              </a:spcAft>
            </a:pPr>
            <a:r>
              <a:rPr lang="en-US" sz="1600" dirty="0" smtClean="0"/>
              <a:t>Protocol translation: Translation between the protocol used by the service consumer and the protocol expected by the service, e.g. SOAP 1.1 to SOAP 1.2, IPv4 to IPv6, HTTP to JMS</a:t>
            </a:r>
          </a:p>
          <a:p>
            <a:pPr lvl="1">
              <a:spcAft>
                <a:spcPts val="600"/>
              </a:spcAft>
            </a:pPr>
            <a:r>
              <a:rPr lang="en-US" sz="1600" dirty="0" smtClean="0"/>
              <a:t>Data transformation and translation</a:t>
            </a:r>
          </a:p>
          <a:p>
            <a:pPr lvl="2">
              <a:spcAft>
                <a:spcPts val="600"/>
              </a:spcAft>
            </a:pPr>
            <a:r>
              <a:rPr lang="en-US" sz="1600" dirty="0" smtClean="0"/>
              <a:t>Data format: Translation between data format used by the service consumer and the data provider, e.g. XML to CSV</a:t>
            </a:r>
          </a:p>
          <a:p>
            <a:pPr lvl="2">
              <a:spcAft>
                <a:spcPts val="600"/>
              </a:spcAft>
            </a:pPr>
            <a:r>
              <a:rPr lang="en-US" sz="1600" dirty="0" smtClean="0"/>
              <a:t>Data model: Translation between data schemas used by the service consumer and the service, e.g. different representations of employee data</a:t>
            </a:r>
          </a:p>
          <a:p>
            <a:pPr lvl="2">
              <a:spcAft>
                <a:spcPts val="600"/>
              </a:spcAft>
            </a:pPr>
            <a:r>
              <a:rPr lang="en-US" sz="1600" dirty="0" smtClean="0"/>
              <a:t>Enrichment: Adding data to a message so that it can be processed by a service, e.g. adding additional customer information to a message before sending it to the service </a:t>
            </a:r>
          </a:p>
          <a:p>
            <a:pPr lvl="1">
              <a:spcAft>
                <a:spcPts val="600"/>
              </a:spcAft>
            </a:pPr>
            <a:r>
              <a:rPr lang="en-US" sz="1600" dirty="0" smtClean="0"/>
              <a:t>Message validation: Validation of a message before sending it to the service, e.g. XML validation, validation against security policies</a:t>
            </a:r>
          </a:p>
          <a:p>
            <a:pPr lvl="1">
              <a:spcAft>
                <a:spcPts val="600"/>
              </a:spcAft>
            </a:pPr>
            <a:endParaRPr lang="en-US" sz="1600" dirty="0" smtClean="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JBoss</a:t>
            </a:r>
            <a:r>
              <a:rPr lang="en-US" dirty="0" smtClean="0"/>
              <a:t> ESB Mediation Capabilities</a:t>
            </a:r>
            <a:endParaRPr lang="en-US" dirty="0"/>
          </a:p>
        </p:txBody>
      </p:sp>
      <p:sp>
        <p:nvSpPr>
          <p:cNvPr id="3" name="Content Placeholder 2"/>
          <p:cNvSpPr>
            <a:spLocks noGrp="1"/>
          </p:cNvSpPr>
          <p:nvPr>
            <p:ph idx="1"/>
          </p:nvPr>
        </p:nvSpPr>
        <p:spPr/>
        <p:txBody>
          <a:bodyPr/>
          <a:lstStyle/>
          <a:p>
            <a:r>
              <a:rPr lang="en-US" dirty="0" err="1" smtClean="0"/>
              <a:t>JBoss</a:t>
            </a:r>
            <a:r>
              <a:rPr lang="en-US" dirty="0" smtClean="0"/>
              <a:t> ESB supports the following mediation capabilities</a:t>
            </a:r>
          </a:p>
          <a:p>
            <a:pPr lvl="1">
              <a:buFont typeface="Arial" pitchFamily="34" charset="0"/>
              <a:buChar char="•"/>
            </a:pPr>
            <a:r>
              <a:rPr lang="en-US" dirty="0" smtClean="0"/>
              <a:t>Protocol Translation</a:t>
            </a:r>
          </a:p>
          <a:p>
            <a:pPr lvl="2">
              <a:buFont typeface="Arial" pitchFamily="34" charset="0"/>
              <a:buChar char="•"/>
            </a:pPr>
            <a:r>
              <a:rPr lang="en-US" dirty="0" err="1" smtClean="0"/>
              <a:t>JBoss</a:t>
            </a:r>
            <a:r>
              <a:rPr lang="en-US" dirty="0" smtClean="0"/>
              <a:t> ESB only supports protocol translation through custom transformations created using the </a:t>
            </a:r>
            <a:r>
              <a:rPr lang="en-US" i="1" dirty="0" err="1" smtClean="0"/>
              <a:t>ActionProcessor</a:t>
            </a:r>
            <a:r>
              <a:rPr lang="en-US" dirty="0" smtClean="0"/>
              <a:t> interface</a:t>
            </a:r>
          </a:p>
          <a:p>
            <a:pPr lvl="1">
              <a:buFont typeface="Arial" pitchFamily="34" charset="0"/>
              <a:buChar char="•"/>
            </a:pPr>
            <a:r>
              <a:rPr lang="en-US" dirty="0" smtClean="0"/>
              <a:t>Data Transformation / Translation</a:t>
            </a:r>
          </a:p>
          <a:p>
            <a:pPr lvl="2">
              <a:buFont typeface="Arial" pitchFamily="34" charset="0"/>
              <a:buChar char="•"/>
            </a:pPr>
            <a:r>
              <a:rPr lang="en-US" dirty="0" err="1" smtClean="0"/>
              <a:t>JBoss</a:t>
            </a:r>
            <a:r>
              <a:rPr lang="en-US" dirty="0" smtClean="0"/>
              <a:t> ESB supports data transformation through the use of </a:t>
            </a:r>
            <a:r>
              <a:rPr lang="en-US" i="1" dirty="0" err="1" smtClean="0"/>
              <a:t>Smooks</a:t>
            </a:r>
            <a:r>
              <a:rPr lang="en-US" dirty="0" smtClean="0"/>
              <a:t>, standard XSLT transformations, and custom transformations</a:t>
            </a:r>
          </a:p>
          <a:p>
            <a:pPr lvl="1">
              <a:buFont typeface="Arial" pitchFamily="34" charset="0"/>
              <a:buChar char="•"/>
            </a:pPr>
            <a:r>
              <a:rPr lang="en-US" dirty="0" smtClean="0"/>
              <a:t>Message Validation</a:t>
            </a:r>
          </a:p>
          <a:p>
            <a:pPr lvl="2">
              <a:buFont typeface="Arial" pitchFamily="34" charset="0"/>
              <a:buChar char="•"/>
            </a:pPr>
            <a:r>
              <a:rPr lang="en-US" dirty="0" err="1" smtClean="0"/>
              <a:t>JBoss</a:t>
            </a:r>
            <a:r>
              <a:rPr lang="en-US" dirty="0" smtClean="0"/>
              <a:t> ESB supports schema validation and security policy enforcement </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Process Orchestration Capabilities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Process Orchestration Capabilities</a:t>
            </a:r>
            <a:endParaRPr lang="en-US" dirty="0"/>
          </a:p>
        </p:txBody>
      </p:sp>
      <p:sp>
        <p:nvSpPr>
          <p:cNvPr id="3" name="Content Placeholder 2"/>
          <p:cNvSpPr>
            <a:spLocks noGrp="1"/>
          </p:cNvSpPr>
          <p:nvPr>
            <p:ph idx="1"/>
          </p:nvPr>
        </p:nvSpPr>
        <p:spPr/>
        <p:txBody>
          <a:bodyPr/>
          <a:lstStyle/>
          <a:p>
            <a:r>
              <a:rPr lang="en-US" dirty="0" smtClean="0"/>
              <a:t>Process orchestration in an SOA environment refers to the mechanisms to support the development and execution of composite services that implement business processes</a:t>
            </a:r>
          </a:p>
          <a:p>
            <a:r>
              <a:rPr lang="en-US" dirty="0" smtClean="0"/>
              <a:t>Process orchestration support in a SOA environment may include</a:t>
            </a:r>
          </a:p>
          <a:p>
            <a:pPr lvl="1"/>
            <a:r>
              <a:rPr lang="en-US" dirty="0" smtClean="0"/>
              <a:t>Business process modeling notations and tools</a:t>
            </a:r>
          </a:p>
          <a:p>
            <a:pPr lvl="1"/>
            <a:r>
              <a:rPr lang="en-US" dirty="0" smtClean="0"/>
              <a:t>Business process execution engines</a:t>
            </a:r>
          </a:p>
          <a:p>
            <a:pPr lvl="1"/>
            <a:r>
              <a:rPr lang="en-US" dirty="0" smtClean="0"/>
              <a:t>Code generation tools</a:t>
            </a:r>
          </a:p>
          <a:p>
            <a:pPr lvl="1"/>
            <a:endParaRPr lang="en-US" dirty="0" smtClean="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JBoss</a:t>
            </a:r>
            <a:r>
              <a:rPr lang="en-US" dirty="0" smtClean="0"/>
              <a:t> ESB Process Orchestration Capabilities</a:t>
            </a:r>
            <a:endParaRPr lang="en-US" dirty="0"/>
          </a:p>
        </p:txBody>
      </p:sp>
      <p:sp>
        <p:nvSpPr>
          <p:cNvPr id="3" name="Content Placeholder 2"/>
          <p:cNvSpPr>
            <a:spLocks noGrp="1"/>
          </p:cNvSpPr>
          <p:nvPr>
            <p:ph idx="1"/>
          </p:nvPr>
        </p:nvSpPr>
        <p:spPr/>
        <p:txBody>
          <a:bodyPr/>
          <a:lstStyle/>
          <a:p>
            <a:r>
              <a:rPr lang="en-US" dirty="0" err="1" smtClean="0"/>
              <a:t>JBoss</a:t>
            </a:r>
            <a:r>
              <a:rPr lang="en-US" dirty="0" smtClean="0"/>
              <a:t> ESB supports the following process orchestration capabilities</a:t>
            </a:r>
          </a:p>
          <a:p>
            <a:pPr lvl="1"/>
            <a:r>
              <a:rPr lang="en-US" dirty="0" smtClean="0"/>
              <a:t>Business process modeling notations and tools</a:t>
            </a:r>
          </a:p>
          <a:p>
            <a:pPr lvl="2"/>
            <a:r>
              <a:rPr lang="en-US" i="1" dirty="0" err="1" smtClean="0"/>
              <a:t>jBPM</a:t>
            </a:r>
            <a:endParaRPr lang="en-US" i="1" dirty="0" smtClean="0"/>
          </a:p>
          <a:p>
            <a:pPr lvl="1"/>
            <a:r>
              <a:rPr lang="en-US" dirty="0" smtClean="0"/>
              <a:t>Business process execution engines</a:t>
            </a:r>
          </a:p>
          <a:p>
            <a:pPr lvl="2"/>
            <a:r>
              <a:rPr lang="en-US" i="1" dirty="0" err="1" smtClean="0"/>
              <a:t>jBPM</a:t>
            </a:r>
            <a:r>
              <a:rPr lang="en-US" i="1" dirty="0" smtClean="0"/>
              <a:t> (default) </a:t>
            </a:r>
          </a:p>
          <a:p>
            <a:pPr lvl="2"/>
            <a:r>
              <a:rPr lang="en-US" i="1" dirty="0" err="1" smtClean="0"/>
              <a:t>ActiveBPEL</a:t>
            </a:r>
            <a:r>
              <a:rPr lang="en-US" i="1" dirty="0" smtClean="0"/>
              <a:t> WS-BPEL</a:t>
            </a:r>
            <a:r>
              <a:rPr lang="en-US" dirty="0" smtClean="0"/>
              <a:t> engine</a:t>
            </a:r>
          </a:p>
          <a:p>
            <a:pPr lvl="1"/>
            <a:r>
              <a:rPr lang="en-US" dirty="0" smtClean="0"/>
              <a:t>Code generation tools</a:t>
            </a:r>
          </a:p>
          <a:p>
            <a:pPr lvl="2"/>
            <a:r>
              <a:rPr lang="en-US" dirty="0" err="1" smtClean="0"/>
              <a:t>JBoss</a:t>
            </a:r>
            <a:r>
              <a:rPr lang="en-US" dirty="0" smtClean="0"/>
              <a:t> ESB provides no code generation tools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Content Placeholder 2"/>
          <p:cNvSpPr>
            <a:spLocks noGrp="1"/>
          </p:cNvSpPr>
          <p:nvPr>
            <p:ph idx="1"/>
          </p:nvPr>
        </p:nvSpPr>
        <p:spPr/>
        <p:txBody>
          <a:bodyPr/>
          <a:lstStyle/>
          <a:p>
            <a:r>
              <a:rPr lang="en-US" b="1" dirty="0" smtClean="0">
                <a:solidFill>
                  <a:schemeClr val="tx2"/>
                </a:solidFill>
              </a:rPr>
              <a:t>The SMART Family</a:t>
            </a:r>
          </a:p>
          <a:p>
            <a:r>
              <a:rPr lang="en-US" dirty="0" smtClean="0"/>
              <a:t>Overview of SMART-ENV</a:t>
            </a:r>
          </a:p>
          <a:p>
            <a:r>
              <a:rPr lang="en-US" dirty="0" smtClean="0"/>
              <a:t>Detailed Description of SMART-ENV</a:t>
            </a:r>
          </a:p>
          <a:p>
            <a:endParaRPr lang="en-US" dirty="0" smtClean="0"/>
          </a:p>
          <a:p>
            <a:pPr lvl="1"/>
            <a:endParaRPr lang="en-US" dirty="0" smtClean="0"/>
          </a:p>
          <a:p>
            <a:endParaRPr lang="en-US" dirty="0" smtClean="0"/>
          </a:p>
          <a:p>
            <a:endParaRPr lang="en-US" dirty="0"/>
          </a:p>
        </p:txBody>
      </p:sp>
      <p:sp>
        <p:nvSpPr>
          <p:cNvPr id="6" name="Down Arrow 5"/>
          <p:cNvSpPr/>
          <p:nvPr/>
        </p:nvSpPr>
        <p:spPr bwMode="auto">
          <a:xfrm rot="5400000">
            <a:off x="2872739" y="1270748"/>
            <a:ext cx="350969" cy="571500"/>
          </a:xfrm>
          <a:prstGeom prst="downArrow">
            <a:avLst/>
          </a:prstGeom>
          <a:gradFill rotWithShape="1">
            <a:gsLst>
              <a:gs pos="0">
                <a:schemeClr val="tx2">
                  <a:lumMod val="20000"/>
                  <a:lumOff val="80000"/>
                </a:schemeClr>
              </a:gs>
              <a:gs pos="100000">
                <a:schemeClr val="bg1"/>
              </a:gs>
            </a:gsLst>
            <a:lin ang="5400000" scaled="1"/>
          </a:gra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a typeface="ＭＳ Ｐゴシック" pitchFamily="-63" charset="-128"/>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Event Processing Capabilities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Processing Capabilities</a:t>
            </a:r>
            <a:endParaRPr lang="en-US" dirty="0"/>
          </a:p>
        </p:txBody>
      </p:sp>
      <p:sp>
        <p:nvSpPr>
          <p:cNvPr id="3" name="Content Placeholder 2"/>
          <p:cNvSpPr>
            <a:spLocks noGrp="1"/>
          </p:cNvSpPr>
          <p:nvPr>
            <p:ph idx="1"/>
          </p:nvPr>
        </p:nvSpPr>
        <p:spPr/>
        <p:txBody>
          <a:bodyPr/>
          <a:lstStyle/>
          <a:p>
            <a:r>
              <a:rPr lang="en-US" dirty="0" smtClean="0"/>
              <a:t>Event processing refers to computing that operates on events, involving production, transformation, detection, and consumption of events</a:t>
            </a:r>
          </a:p>
          <a:p>
            <a:pPr lvl="1"/>
            <a:r>
              <a:rPr lang="en-US" dirty="0" smtClean="0"/>
              <a:t>Typically associated to asynchronous messaging between system elements</a:t>
            </a:r>
          </a:p>
          <a:p>
            <a:pPr lvl="1"/>
            <a:r>
              <a:rPr lang="en-US" dirty="0" smtClean="0"/>
              <a:t>System elements generate events and other system elements respond to those events</a:t>
            </a:r>
          </a:p>
          <a:p>
            <a:r>
              <a:rPr lang="en-US" dirty="0" smtClean="0"/>
              <a:t>Event processing support in an SOA environment may include</a:t>
            </a:r>
          </a:p>
          <a:p>
            <a:pPr lvl="1"/>
            <a:r>
              <a:rPr lang="en-US" dirty="0" smtClean="0"/>
              <a:t>Publish/subscribe mechanisms: System elements publish events that other system elements can subscribe to so that they can be notified when the event occurs</a:t>
            </a:r>
          </a:p>
          <a:p>
            <a:pPr lvl="1"/>
            <a:r>
              <a:rPr lang="en-US" dirty="0" smtClean="0"/>
              <a:t>Complex event processing (CEP): Operates on complex events related by time, causality, abstraction, or other relationships in order to discover patterns in events</a:t>
            </a:r>
          </a:p>
          <a:p>
            <a:endParaRPr lang="en-US" dirty="0" smtClean="0"/>
          </a:p>
          <a:p>
            <a:pPr lvl="1"/>
            <a:endParaRPr lang="en-US" dirty="0" smtClean="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JBoss</a:t>
            </a:r>
            <a:r>
              <a:rPr lang="en-US" dirty="0" smtClean="0"/>
              <a:t> ESB Event Processing Capabilities</a:t>
            </a:r>
            <a:endParaRPr lang="en-US" dirty="0"/>
          </a:p>
        </p:txBody>
      </p:sp>
      <p:sp>
        <p:nvSpPr>
          <p:cNvPr id="3" name="Content Placeholder 2"/>
          <p:cNvSpPr>
            <a:spLocks noGrp="1"/>
          </p:cNvSpPr>
          <p:nvPr>
            <p:ph idx="1"/>
          </p:nvPr>
        </p:nvSpPr>
        <p:spPr/>
        <p:txBody>
          <a:bodyPr/>
          <a:lstStyle/>
          <a:p>
            <a:r>
              <a:rPr lang="en-US" dirty="0" err="1" smtClean="0"/>
              <a:t>JBoss</a:t>
            </a:r>
            <a:r>
              <a:rPr lang="en-US" dirty="0" smtClean="0"/>
              <a:t> ESB supports the use of </a:t>
            </a:r>
            <a:r>
              <a:rPr lang="en-US" i="1" dirty="0" smtClean="0"/>
              <a:t>Drools</a:t>
            </a:r>
            <a:r>
              <a:rPr lang="en-US" dirty="0" smtClean="0"/>
              <a:t> rules as rule services in order to provide CEP capabilities</a:t>
            </a:r>
          </a:p>
          <a:p>
            <a:pPr lvl="1"/>
            <a:r>
              <a:rPr lang="en-US" dirty="0" smtClean="0"/>
              <a:t>Based on existing documentation, it is unclear how extensive these capabilities are</a:t>
            </a:r>
          </a:p>
          <a:p>
            <a:endParaRPr lang="en-US" dirty="0" smtClean="0"/>
          </a:p>
          <a:p>
            <a:endParaRPr lang="en-US" dirty="0" smtClean="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a:t>
            </a:r>
            <a:r>
              <a:rPr lang="en-US" dirty="0" err="1" smtClean="0"/>
              <a:t>QoS</a:t>
            </a:r>
            <a:r>
              <a:rPr lang="en-US" dirty="0" smtClean="0"/>
              <a:t> Support Capabilities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QoS</a:t>
            </a:r>
            <a:r>
              <a:rPr lang="en-US" dirty="0" smtClean="0"/>
              <a:t> Support Capabilities</a:t>
            </a:r>
            <a:endParaRPr lang="en-US" dirty="0"/>
          </a:p>
        </p:txBody>
      </p:sp>
      <p:sp>
        <p:nvSpPr>
          <p:cNvPr id="3" name="Content Placeholder 2"/>
          <p:cNvSpPr>
            <a:spLocks noGrp="1"/>
          </p:cNvSpPr>
          <p:nvPr>
            <p:ph idx="1"/>
          </p:nvPr>
        </p:nvSpPr>
        <p:spPr/>
        <p:txBody>
          <a:bodyPr/>
          <a:lstStyle/>
          <a:p>
            <a:r>
              <a:rPr lang="en-US" dirty="0" err="1" smtClean="0"/>
              <a:t>QoS</a:t>
            </a:r>
            <a:r>
              <a:rPr lang="en-US" dirty="0" smtClean="0"/>
              <a:t> support refers to the mechanisms provided by the SOA environment to help achieve system quality attributes of interest such as </a:t>
            </a:r>
          </a:p>
          <a:p>
            <a:pPr lvl="1"/>
            <a:r>
              <a:rPr lang="en-US" dirty="0" smtClean="0"/>
              <a:t>Security: encryption, digital signatures, PKI, authentication</a:t>
            </a:r>
          </a:p>
          <a:p>
            <a:pPr lvl="1"/>
            <a:r>
              <a:rPr lang="en-US" dirty="0" smtClean="0"/>
              <a:t>Reliable messaging: guaranteed message delivery, message tracing</a:t>
            </a:r>
          </a:p>
          <a:p>
            <a:pPr lvl="1"/>
            <a:r>
              <a:rPr lang="en-US" dirty="0" smtClean="0"/>
              <a:t>Transaction management: creation of transaction context, compensating operations</a:t>
            </a:r>
          </a:p>
          <a:p>
            <a:pPr lvl="1"/>
            <a:r>
              <a:rPr lang="en-US" dirty="0" smtClean="0"/>
              <a:t>Scalability: load balancing, on-demand service instantiation</a:t>
            </a:r>
          </a:p>
          <a:p>
            <a:pPr lvl="1"/>
            <a:r>
              <a:rPr lang="en-US" dirty="0" smtClean="0"/>
              <a:t>Testability: test instances for services, testing tools</a:t>
            </a:r>
          </a:p>
          <a:p>
            <a:endParaRPr lang="en-US" dirty="0" smtClean="0"/>
          </a:p>
          <a:p>
            <a:pPr lvl="1"/>
            <a:endParaRPr lang="en-US" dirty="0" smtClean="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JBoss ESB QoS Support Capabilities</a:t>
            </a:r>
            <a:endParaRPr lang="en-US" dirty="0"/>
          </a:p>
        </p:txBody>
      </p:sp>
      <p:sp>
        <p:nvSpPr>
          <p:cNvPr id="3" name="Content Placeholder 2"/>
          <p:cNvSpPr>
            <a:spLocks noGrp="1"/>
          </p:cNvSpPr>
          <p:nvPr>
            <p:ph idx="1"/>
          </p:nvPr>
        </p:nvSpPr>
        <p:spPr>
          <a:xfrm>
            <a:off x="355600" y="1280160"/>
            <a:ext cx="8407400" cy="4739640"/>
          </a:xfrm>
        </p:spPr>
        <p:txBody>
          <a:bodyPr/>
          <a:lstStyle/>
          <a:p>
            <a:pPr>
              <a:spcAft>
                <a:spcPts val="600"/>
              </a:spcAft>
            </a:pPr>
            <a:r>
              <a:rPr lang="en-US" sz="1800" dirty="0" smtClean="0"/>
              <a:t>Security</a:t>
            </a:r>
          </a:p>
          <a:p>
            <a:pPr lvl="1">
              <a:spcAft>
                <a:spcPts val="600"/>
              </a:spcAft>
            </a:pPr>
            <a:r>
              <a:rPr lang="en-US" sz="1600" dirty="0" smtClean="0"/>
              <a:t>Supports password encryption, certificate verification, and service invocation authentication</a:t>
            </a:r>
          </a:p>
          <a:p>
            <a:pPr lvl="1">
              <a:spcAft>
                <a:spcPts val="600"/>
              </a:spcAft>
            </a:pPr>
            <a:r>
              <a:rPr lang="en-US" sz="1600" dirty="0" smtClean="0"/>
              <a:t>It appears to support standards such as WS-Security but it is unclear</a:t>
            </a:r>
          </a:p>
          <a:p>
            <a:pPr>
              <a:spcAft>
                <a:spcPts val="600"/>
              </a:spcAft>
            </a:pPr>
            <a:r>
              <a:rPr lang="en-US" sz="1800" dirty="0" smtClean="0"/>
              <a:t>Fault Tolerance and Reliability</a:t>
            </a:r>
          </a:p>
          <a:p>
            <a:pPr lvl="1">
              <a:spcAft>
                <a:spcPts val="600"/>
              </a:spcAft>
            </a:pPr>
            <a:r>
              <a:rPr lang="en-US" sz="1600" dirty="0" smtClean="0"/>
              <a:t>It appears to support a number of schemes to support fault tolerance and reliability, but mainly provides suggestions and no guarantees</a:t>
            </a:r>
          </a:p>
          <a:p>
            <a:pPr>
              <a:spcAft>
                <a:spcPts val="600"/>
              </a:spcAft>
            </a:pPr>
            <a:r>
              <a:rPr lang="en-US" sz="1800" dirty="0" smtClean="0"/>
              <a:t>Transaction Management</a:t>
            </a:r>
          </a:p>
          <a:p>
            <a:pPr lvl="1">
              <a:spcAft>
                <a:spcPts val="600"/>
              </a:spcAft>
            </a:pPr>
            <a:r>
              <a:rPr lang="en-US" sz="1600" dirty="0" smtClean="0"/>
              <a:t>The </a:t>
            </a:r>
            <a:r>
              <a:rPr lang="en-US" sz="1600" i="1" dirty="0" err="1" smtClean="0"/>
              <a:t>MessageStore</a:t>
            </a:r>
            <a:r>
              <a:rPr lang="en-US" sz="1600" dirty="0" smtClean="0"/>
              <a:t> interface does not support transactions  </a:t>
            </a:r>
          </a:p>
          <a:p>
            <a:pPr lvl="1">
              <a:spcAft>
                <a:spcPts val="600"/>
              </a:spcAft>
            </a:pPr>
            <a:r>
              <a:rPr lang="en-US" sz="1600" dirty="0" smtClean="0"/>
              <a:t>The </a:t>
            </a:r>
            <a:r>
              <a:rPr lang="en-US" sz="1600" dirty="0" err="1" smtClean="0"/>
              <a:t>jBPM</a:t>
            </a:r>
            <a:r>
              <a:rPr lang="en-US" sz="1600" dirty="0" smtClean="0"/>
              <a:t> engine does appear to support transactions</a:t>
            </a:r>
          </a:p>
          <a:p>
            <a:pPr>
              <a:spcAft>
                <a:spcPts val="600"/>
              </a:spcAft>
            </a:pPr>
            <a:r>
              <a:rPr lang="en-US" sz="1800" dirty="0" smtClean="0"/>
              <a:t>Scalability</a:t>
            </a:r>
          </a:p>
          <a:p>
            <a:pPr lvl="1">
              <a:spcAft>
                <a:spcPts val="600"/>
              </a:spcAft>
            </a:pPr>
            <a:r>
              <a:rPr lang="en-US" sz="1600" dirty="0" smtClean="0"/>
              <a:t>Endpoint control properties exist to support load balancing</a:t>
            </a:r>
          </a:p>
          <a:p>
            <a:pPr>
              <a:spcAft>
                <a:spcPts val="600"/>
              </a:spcAft>
            </a:pPr>
            <a:r>
              <a:rPr lang="en-US" sz="1800" dirty="0" smtClean="0"/>
              <a:t>Testability</a:t>
            </a:r>
          </a:p>
          <a:p>
            <a:pPr lvl="1">
              <a:spcAft>
                <a:spcPts val="600"/>
              </a:spcAft>
            </a:pPr>
            <a:r>
              <a:rPr lang="en-US" sz="1600" dirty="0" smtClean="0"/>
              <a:t>No specific testing capabilities are supported</a:t>
            </a:r>
          </a:p>
          <a:p>
            <a:pPr lvl="1">
              <a:spcAft>
                <a:spcPts val="600"/>
              </a:spcAft>
            </a:pPr>
            <a:r>
              <a:rPr lang="en-US" sz="1600" dirty="0" smtClean="0"/>
              <a:t>Some tuning capabilities are supported</a:t>
            </a:r>
          </a:p>
          <a:p>
            <a:pPr>
              <a:spcAft>
                <a:spcPts val="600"/>
              </a:spcAft>
            </a:pPr>
            <a:endParaRPr lang="en-US" sz="1800" dirty="0" smtClean="0"/>
          </a:p>
          <a:p>
            <a:pPr>
              <a:spcAft>
                <a:spcPts val="600"/>
              </a:spcAft>
            </a:pPr>
            <a:endParaRPr lang="en-US" sz="1800" dirty="0" smtClean="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Management Capabilities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Capabilities</a:t>
            </a:r>
            <a:endParaRPr lang="en-US" dirty="0"/>
          </a:p>
        </p:txBody>
      </p:sp>
      <p:sp>
        <p:nvSpPr>
          <p:cNvPr id="3" name="Content Placeholder 2"/>
          <p:cNvSpPr>
            <a:spLocks noGrp="1"/>
          </p:cNvSpPr>
          <p:nvPr>
            <p:ph idx="1"/>
          </p:nvPr>
        </p:nvSpPr>
        <p:spPr/>
        <p:txBody>
          <a:bodyPr/>
          <a:lstStyle/>
          <a:p>
            <a:r>
              <a:rPr lang="en-US" dirty="0" smtClean="0"/>
              <a:t>Management capabilities include any mechanism or tool that can be used to visualize and assess the state of the SOA environment, e.g.</a:t>
            </a:r>
          </a:p>
          <a:p>
            <a:pPr lvl="1"/>
            <a:r>
              <a:rPr lang="en-US" dirty="0" smtClean="0"/>
              <a:t>Monitoring: Monitoring of system variables against established thresholds</a:t>
            </a:r>
          </a:p>
          <a:p>
            <a:pPr lvl="1"/>
            <a:r>
              <a:rPr lang="en-US" dirty="0" smtClean="0"/>
              <a:t>Logging: Storage and archival of pre-defined system state data</a:t>
            </a:r>
          </a:p>
          <a:p>
            <a:pPr lvl="1"/>
            <a:r>
              <a:rPr lang="en-US" dirty="0" smtClean="0"/>
              <a:t>Administration console: Tools for system administrators to define and visualize system state data of interest such as system load, service usage, and active processes</a:t>
            </a:r>
          </a:p>
          <a:p>
            <a:endParaRPr lang="en-US" dirty="0" smtClean="0"/>
          </a:p>
          <a:p>
            <a:pPr lvl="1"/>
            <a:endParaRPr lang="en-US" dirty="0" smtClean="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JBoss</a:t>
            </a:r>
            <a:r>
              <a:rPr lang="en-US" dirty="0" smtClean="0"/>
              <a:t> ESB Management Capabilities</a:t>
            </a:r>
            <a:endParaRPr lang="en-US" dirty="0"/>
          </a:p>
        </p:txBody>
      </p:sp>
      <p:sp>
        <p:nvSpPr>
          <p:cNvPr id="3" name="Content Placeholder 2"/>
          <p:cNvSpPr>
            <a:spLocks noGrp="1"/>
          </p:cNvSpPr>
          <p:nvPr>
            <p:ph idx="1"/>
          </p:nvPr>
        </p:nvSpPr>
        <p:spPr/>
        <p:txBody>
          <a:bodyPr>
            <a:normAutofit/>
          </a:bodyPr>
          <a:lstStyle/>
          <a:p>
            <a:r>
              <a:rPr lang="en-US" dirty="0" smtClean="0"/>
              <a:t>Monitoring</a:t>
            </a:r>
          </a:p>
          <a:p>
            <a:pPr lvl="1">
              <a:buFont typeface="Arial" pitchFamily="34" charset="0"/>
              <a:buChar char="•"/>
            </a:pPr>
            <a:r>
              <a:rPr lang="en-US" dirty="0" smtClean="0"/>
              <a:t>Embedded JOPR administration console for general monitoring including alerts (with an alerts console)</a:t>
            </a:r>
          </a:p>
          <a:p>
            <a:r>
              <a:rPr lang="en-US" dirty="0" smtClean="0"/>
              <a:t>Logging</a:t>
            </a:r>
          </a:p>
          <a:p>
            <a:pPr lvl="1">
              <a:buFont typeface="Arial" pitchFamily="34" charset="0"/>
              <a:buChar char="•"/>
            </a:pPr>
            <a:r>
              <a:rPr lang="en-US" dirty="0" smtClean="0"/>
              <a:t>The </a:t>
            </a:r>
            <a:r>
              <a:rPr lang="en-US" i="1" dirty="0" err="1" smtClean="0"/>
              <a:t>MessageStore</a:t>
            </a:r>
            <a:r>
              <a:rPr lang="en-US" dirty="0" smtClean="0"/>
              <a:t> service provides logging and audit trail capabilities</a:t>
            </a:r>
          </a:p>
          <a:p>
            <a:r>
              <a:rPr lang="en-US" dirty="0" smtClean="0"/>
              <a:t>Administration Console</a:t>
            </a:r>
          </a:p>
          <a:p>
            <a:pPr lvl="1">
              <a:buFont typeface="Arial" pitchFamily="34" charset="0"/>
              <a:buChar char="•"/>
            </a:pPr>
            <a:r>
              <a:rPr lang="en-US" dirty="0" err="1" smtClean="0"/>
              <a:t>jBPM</a:t>
            </a:r>
            <a:r>
              <a:rPr lang="en-US" dirty="0" smtClean="0"/>
              <a:t> console is provided for process monitoring</a:t>
            </a:r>
          </a:p>
          <a:p>
            <a:pPr lvl="1">
              <a:buFont typeface="Arial" pitchFamily="34" charset="0"/>
              <a:buChar char="•"/>
            </a:pPr>
            <a:r>
              <a:rPr lang="en-US" dirty="0" smtClean="0"/>
              <a:t>Does not provide service life-cycle monitoring</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Development and Operational Support</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SMART Family </a:t>
            </a:r>
            <a:r>
              <a:rPr lang="en-US" baseline="-25000" smtClean="0"/>
              <a:t>1</a:t>
            </a:r>
            <a:endParaRPr lang="en-US" baseline="-25000" dirty="0"/>
          </a:p>
        </p:txBody>
      </p:sp>
      <p:sp>
        <p:nvSpPr>
          <p:cNvPr id="3" name="Content Placeholder 2"/>
          <p:cNvSpPr>
            <a:spLocks noGrp="1"/>
          </p:cNvSpPr>
          <p:nvPr>
            <p:ph idx="1"/>
          </p:nvPr>
        </p:nvSpPr>
        <p:spPr/>
        <p:txBody>
          <a:bodyPr/>
          <a:lstStyle/>
          <a:p>
            <a:r>
              <a:rPr lang="en-US" smtClean="0"/>
              <a:t>SMART: SOA Migration, Adoption and Reuse Technique</a:t>
            </a:r>
          </a:p>
          <a:p>
            <a:r>
              <a:rPr lang="en-US" smtClean="0"/>
              <a:t>The SMART technique is useful for an organization that is planning to adopt SOA as an IT technology and strategy</a:t>
            </a:r>
          </a:p>
          <a:p>
            <a:r>
              <a:rPr lang="en-US" smtClean="0"/>
              <a:t>However, organizations may be in different stages: </a:t>
            </a:r>
          </a:p>
          <a:p>
            <a:pPr lvl="1">
              <a:buFont typeface="Arial" pitchFamily="34" charset="0"/>
              <a:buChar char="•"/>
            </a:pPr>
            <a:r>
              <a:rPr lang="en-US" smtClean="0"/>
              <a:t>An organizations may be in an earlier or later stage in the SOA adoption process</a:t>
            </a:r>
          </a:p>
          <a:p>
            <a:pPr lvl="1">
              <a:buFont typeface="Arial" pitchFamily="34" charset="0"/>
              <a:buChar char="•"/>
            </a:pPr>
            <a:r>
              <a:rPr lang="en-US" smtClean="0"/>
              <a:t>There are multiple entry points to SOA adoption</a:t>
            </a:r>
          </a:p>
          <a:p>
            <a:pPr lvl="1">
              <a:buNone/>
            </a:pPr>
            <a:endParaRPr lang="en-US" smtClean="0"/>
          </a:p>
          <a:p>
            <a:r>
              <a:rPr lang="en-US" smtClean="0"/>
              <a:t>For that reason, we have developed several variations on the essential technique: the SMART Family</a:t>
            </a:r>
          </a:p>
          <a:p>
            <a:endParaRPr lang="en-US" smtClean="0"/>
          </a:p>
          <a:p>
            <a:endParaRPr lang="en-US"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and Operational Support</a:t>
            </a:r>
            <a:endParaRPr lang="en-US" dirty="0"/>
          </a:p>
        </p:txBody>
      </p:sp>
      <p:sp>
        <p:nvSpPr>
          <p:cNvPr id="3" name="Content Placeholder 2"/>
          <p:cNvSpPr>
            <a:spLocks noGrp="1"/>
          </p:cNvSpPr>
          <p:nvPr>
            <p:ph idx="1"/>
          </p:nvPr>
        </p:nvSpPr>
        <p:spPr>
          <a:xfrm>
            <a:off x="355600" y="1280160"/>
            <a:ext cx="8407400" cy="4678680"/>
          </a:xfrm>
        </p:spPr>
        <p:txBody>
          <a:bodyPr/>
          <a:lstStyle/>
          <a:p>
            <a:r>
              <a:rPr lang="en-US" dirty="0" smtClean="0"/>
              <a:t>Development and Operational Support refers to SOA environment elements  and associated tools and artifacts that will help the organization make use of the SOA environment during development and operations, e.g. </a:t>
            </a:r>
          </a:p>
          <a:p>
            <a:pPr lvl="1"/>
            <a:r>
              <a:rPr lang="en-US" dirty="0" smtClean="0"/>
              <a:t>Service registry and repository</a:t>
            </a:r>
          </a:p>
          <a:p>
            <a:pPr lvl="1"/>
            <a:r>
              <a:rPr lang="en-US" dirty="0" smtClean="0"/>
              <a:t>Documentation, including code samples and reference architectures</a:t>
            </a:r>
          </a:p>
          <a:p>
            <a:pPr lvl="1"/>
            <a:r>
              <a:rPr lang="en-US" dirty="0" smtClean="0"/>
              <a:t>Development tools</a:t>
            </a:r>
          </a:p>
          <a:p>
            <a:pPr lvl="1"/>
            <a:r>
              <a:rPr lang="en-US" dirty="0" smtClean="0"/>
              <a:t>Governance</a:t>
            </a:r>
          </a:p>
          <a:p>
            <a:pPr lvl="1"/>
            <a:r>
              <a:rPr lang="en-US" dirty="0" smtClean="0"/>
              <a:t>User support</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JBoss ESB Development and Operational Support</a:t>
            </a:r>
            <a:endParaRPr lang="en-US" dirty="0"/>
          </a:p>
        </p:txBody>
      </p:sp>
      <p:sp>
        <p:nvSpPr>
          <p:cNvPr id="3" name="Content Placeholder 2"/>
          <p:cNvSpPr>
            <a:spLocks noGrp="1"/>
          </p:cNvSpPr>
          <p:nvPr>
            <p:ph idx="1"/>
          </p:nvPr>
        </p:nvSpPr>
        <p:spPr/>
        <p:txBody>
          <a:bodyPr/>
          <a:lstStyle/>
          <a:p>
            <a:pPr>
              <a:spcAft>
                <a:spcPts val="600"/>
              </a:spcAft>
            </a:pPr>
            <a:r>
              <a:rPr lang="en-US" dirty="0" smtClean="0"/>
              <a:t>Service Registry and Repository</a:t>
            </a:r>
          </a:p>
          <a:p>
            <a:pPr lvl="1">
              <a:spcAft>
                <a:spcPts val="600"/>
              </a:spcAft>
            </a:pPr>
            <a:r>
              <a:rPr lang="en-US" dirty="0" err="1" smtClean="0"/>
              <a:t>JBoss</a:t>
            </a:r>
            <a:r>
              <a:rPr lang="en-US" dirty="0" smtClean="0"/>
              <a:t> ESB comes with 2 registry options – </a:t>
            </a:r>
            <a:r>
              <a:rPr lang="en-US" dirty="0" err="1" smtClean="0"/>
              <a:t>jUDDI</a:t>
            </a:r>
            <a:r>
              <a:rPr lang="en-US" dirty="0" smtClean="0"/>
              <a:t> (UDDI-based) and Scout (JAXR-based)</a:t>
            </a:r>
          </a:p>
          <a:p>
            <a:pPr>
              <a:spcAft>
                <a:spcPts val="600"/>
              </a:spcAft>
            </a:pPr>
            <a:r>
              <a:rPr lang="en-US" dirty="0" smtClean="0"/>
              <a:t>Documentation</a:t>
            </a:r>
          </a:p>
          <a:p>
            <a:pPr lvl="1">
              <a:spcAft>
                <a:spcPts val="600"/>
              </a:spcAft>
            </a:pPr>
            <a:r>
              <a:rPr lang="en-US" dirty="0" err="1" smtClean="0"/>
              <a:t>JBoss</a:t>
            </a:r>
            <a:r>
              <a:rPr lang="en-US" dirty="0" smtClean="0"/>
              <a:t> ESB is well supported with online documentation, including code samples</a:t>
            </a:r>
          </a:p>
          <a:p>
            <a:pPr>
              <a:spcAft>
                <a:spcPts val="600"/>
              </a:spcAft>
            </a:pPr>
            <a:r>
              <a:rPr lang="en-US" dirty="0" smtClean="0"/>
              <a:t>Development Tools</a:t>
            </a:r>
          </a:p>
          <a:p>
            <a:pPr lvl="1">
              <a:spcAft>
                <a:spcPts val="600"/>
              </a:spcAft>
            </a:pPr>
            <a:r>
              <a:rPr lang="en-US" dirty="0" err="1" smtClean="0"/>
              <a:t>JBoss</a:t>
            </a:r>
            <a:r>
              <a:rPr lang="en-US" dirty="0" smtClean="0"/>
              <a:t> ESB-specific development tools are available on a subscription basis</a:t>
            </a:r>
          </a:p>
          <a:p>
            <a:pPr>
              <a:spcAft>
                <a:spcPts val="600"/>
              </a:spcAft>
            </a:pPr>
            <a:r>
              <a:rPr lang="en-US" dirty="0" smtClean="0"/>
              <a:t>Governance</a:t>
            </a:r>
          </a:p>
          <a:p>
            <a:pPr lvl="1">
              <a:spcAft>
                <a:spcPts val="600"/>
              </a:spcAft>
            </a:pPr>
            <a:r>
              <a:rPr lang="en-US" dirty="0" err="1" smtClean="0"/>
              <a:t>JBoss</a:t>
            </a:r>
            <a:r>
              <a:rPr lang="en-US" dirty="0" smtClean="0"/>
              <a:t> ESB offers an Operations Network tool which is not free</a:t>
            </a:r>
          </a:p>
          <a:p>
            <a:pPr>
              <a:spcAft>
                <a:spcPts val="600"/>
              </a:spcAft>
            </a:pPr>
            <a:r>
              <a:rPr lang="en-US" dirty="0" smtClean="0"/>
              <a:t>User Support</a:t>
            </a:r>
          </a:p>
          <a:p>
            <a:pPr lvl="1">
              <a:spcAft>
                <a:spcPts val="600"/>
              </a:spcAft>
            </a:pPr>
            <a:r>
              <a:rPr lang="en-US" dirty="0" err="1" smtClean="0"/>
              <a:t>JBoss</a:t>
            </a:r>
            <a:r>
              <a:rPr lang="en-US" dirty="0" smtClean="0"/>
              <a:t> ESB has a significant online community which can provide free (non-professional) support, as well as enterprise-level commercial support </a:t>
            </a:r>
          </a:p>
          <a:p>
            <a:pPr>
              <a:spcAft>
                <a:spcPts val="600"/>
              </a:spcAft>
            </a:pPr>
            <a:endParaRPr lang="en-US" dirty="0" smtClean="0"/>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2293938"/>
            <a:ext cx="4267200" cy="769441"/>
          </a:xfrm>
        </p:spPr>
        <p:txBody>
          <a:bodyPr/>
          <a:lstStyle/>
          <a:p>
            <a:r>
              <a:rPr lang="en-US" dirty="0" smtClean="0"/>
              <a:t>Understand Community Support</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Support</a:t>
            </a:r>
            <a:endParaRPr lang="en-US" dirty="0"/>
          </a:p>
        </p:txBody>
      </p:sp>
      <p:sp>
        <p:nvSpPr>
          <p:cNvPr id="3" name="Content Placeholder 2"/>
          <p:cNvSpPr>
            <a:spLocks noGrp="1"/>
          </p:cNvSpPr>
          <p:nvPr>
            <p:ph idx="1"/>
          </p:nvPr>
        </p:nvSpPr>
        <p:spPr>
          <a:xfrm>
            <a:off x="355600" y="1280160"/>
            <a:ext cx="8407400" cy="4678680"/>
          </a:xfrm>
        </p:spPr>
        <p:txBody>
          <a:bodyPr/>
          <a:lstStyle/>
          <a:p>
            <a:r>
              <a:rPr lang="en-US" dirty="0" smtClean="0"/>
              <a:t>Community support refers to any formal and informal groups set up for discussions, problem solving, or feedback, e.g. </a:t>
            </a:r>
          </a:p>
          <a:p>
            <a:pPr lvl="1"/>
            <a:r>
              <a:rPr lang="en-US" dirty="0" smtClean="0"/>
              <a:t>Communities of interest</a:t>
            </a:r>
          </a:p>
          <a:p>
            <a:pPr lvl="1"/>
            <a:r>
              <a:rPr lang="en-US" dirty="0" smtClean="0"/>
              <a:t>Online forums</a:t>
            </a:r>
          </a:p>
          <a:p>
            <a:pPr lvl="1"/>
            <a:r>
              <a:rPr lang="en-US" dirty="0" smtClean="0"/>
              <a:t>User groups</a:t>
            </a:r>
          </a:p>
          <a:p>
            <a:pPr lvl="1"/>
            <a:r>
              <a:rPr lang="en-US" dirty="0" smtClean="0"/>
              <a:t>User conferences</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err="1" smtClean="0"/>
              <a:t>JBoss</a:t>
            </a:r>
            <a:r>
              <a:rPr lang="en-US" dirty="0" smtClean="0"/>
              <a:t> ESB Community Support</a:t>
            </a:r>
            <a:endParaRPr lang="en-US" dirty="0"/>
          </a:p>
        </p:txBody>
      </p:sp>
      <p:sp>
        <p:nvSpPr>
          <p:cNvPr id="3" name="Content Placeholder 2"/>
          <p:cNvSpPr>
            <a:spLocks noGrp="1"/>
          </p:cNvSpPr>
          <p:nvPr>
            <p:ph idx="1"/>
          </p:nvPr>
        </p:nvSpPr>
        <p:spPr/>
        <p:txBody>
          <a:bodyPr>
            <a:normAutofit/>
          </a:bodyPr>
          <a:lstStyle/>
          <a:p>
            <a:r>
              <a:rPr lang="en-US" dirty="0" err="1" smtClean="0"/>
              <a:t>JBoss</a:t>
            </a:r>
            <a:r>
              <a:rPr lang="en-US" dirty="0" smtClean="0"/>
              <a:t> ESB provides the following types of community support</a:t>
            </a:r>
          </a:p>
          <a:p>
            <a:pPr lvl="1">
              <a:buFont typeface="Arial" pitchFamily="34" charset="0"/>
              <a:buChar char="•"/>
            </a:pPr>
            <a:r>
              <a:rPr lang="en-US" dirty="0" smtClean="0"/>
              <a:t>Wiki</a:t>
            </a:r>
          </a:p>
          <a:p>
            <a:pPr lvl="1">
              <a:buFont typeface="Arial" pitchFamily="34" charset="0"/>
              <a:buChar char="•"/>
            </a:pPr>
            <a:r>
              <a:rPr lang="en-US" dirty="0" smtClean="0"/>
              <a:t>User Forums</a:t>
            </a:r>
          </a:p>
          <a:p>
            <a:pPr lvl="1">
              <a:buFont typeface="Arial" pitchFamily="34" charset="0"/>
              <a:buChar char="•"/>
            </a:pPr>
            <a:r>
              <a:rPr lang="en-US" dirty="0" smtClean="0"/>
              <a:t>User Groups</a:t>
            </a:r>
          </a:p>
          <a:p>
            <a:pPr lvl="1">
              <a:buFont typeface="Arial" pitchFamily="34" charset="0"/>
              <a:buChar char="•"/>
            </a:pPr>
            <a:r>
              <a:rPr lang="en-US" dirty="0" smtClean="0"/>
              <a:t>Mailing Lists</a:t>
            </a:r>
          </a:p>
          <a:p>
            <a:pPr lvl="1">
              <a:buFont typeface="Arial" pitchFamily="34" charset="0"/>
              <a:buChar char="•"/>
            </a:pPr>
            <a:r>
              <a:rPr lang="en-US" dirty="0" smtClean="0"/>
              <a:t>Online documentation and presentations</a:t>
            </a:r>
          </a:p>
          <a:p>
            <a:pPr lvl="1">
              <a:buFont typeface="Arial" pitchFamily="34" charset="0"/>
              <a:buChar char="•"/>
            </a:pPr>
            <a:r>
              <a:rPr lang="en-US" dirty="0" smtClean="0"/>
              <a:t>Various worldwide events</a:t>
            </a:r>
          </a:p>
          <a:p>
            <a:pPr lvl="1">
              <a:buFont typeface="Arial" pitchFamily="34" charset="0"/>
              <a:buChar char="•"/>
            </a:pPr>
            <a:r>
              <a:rPr lang="en-US" dirty="0" smtClean="0"/>
              <a:t>Blogs, articles, and books</a:t>
            </a:r>
          </a:p>
          <a:p>
            <a:pPr lvl="1">
              <a:buFont typeface="Arial" pitchFamily="34" charset="0"/>
              <a:buChar char="•"/>
            </a:pPr>
            <a:endParaRPr lang="en-US" dirty="0" smtClean="0"/>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Note for SMART Team Lead</a:t>
            </a:r>
            <a:endParaRPr lang="en-US" dirty="0"/>
          </a:p>
        </p:txBody>
      </p:sp>
      <p:sp>
        <p:nvSpPr>
          <p:cNvPr id="3" name="Content Placeholder 2"/>
          <p:cNvSpPr>
            <a:spLocks noGrp="1"/>
          </p:cNvSpPr>
          <p:nvPr>
            <p:ph idx="1"/>
          </p:nvPr>
        </p:nvSpPr>
        <p:spPr/>
        <p:txBody>
          <a:bodyPr/>
          <a:lstStyle/>
          <a:p>
            <a:r>
              <a:rPr lang="en-US" dirty="0" smtClean="0"/>
              <a:t>At this point, the information gathering activities are done. </a:t>
            </a:r>
          </a:p>
          <a:p>
            <a:pPr lvl="1"/>
            <a:r>
              <a:rPr lang="en-US" dirty="0" smtClean="0"/>
              <a:t>Make sure </a:t>
            </a:r>
            <a:r>
              <a:rPr lang="en-US" i="1" dirty="0" smtClean="0"/>
              <a:t>Stakeholder List</a:t>
            </a:r>
            <a:r>
              <a:rPr lang="en-US" dirty="0" smtClean="0"/>
              <a:t> is finalized in case any stakeholder needs to be contacted during the next steps</a:t>
            </a:r>
          </a:p>
          <a:p>
            <a:r>
              <a:rPr lang="en-US" dirty="0" smtClean="0"/>
              <a:t>It is up to the SMART Team Lead to decide if any of the artifacts are to be shared with participants at this point</a:t>
            </a:r>
          </a:p>
          <a:p>
            <a:pPr lvl="1"/>
            <a:r>
              <a:rPr lang="en-US" i="1" dirty="0" smtClean="0"/>
              <a:t>Notional SOA Environment Architecture</a:t>
            </a:r>
          </a:p>
          <a:p>
            <a:pPr lvl="1"/>
            <a:r>
              <a:rPr lang="en-US" i="1" dirty="0" smtClean="0"/>
              <a:t>Summary of SOA Environment Capabilities</a:t>
            </a:r>
          </a:p>
          <a:p>
            <a:endParaRPr lang="en-US" dirty="0" smtClean="0"/>
          </a:p>
          <a:p>
            <a:pPr lvl="1"/>
            <a:endParaRPr lang="en-US" dirty="0" smtClean="0"/>
          </a:p>
          <a:p>
            <a:endParaRPr lang="en-US"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The SMART Team will conduct the next three activities over the next 1-2 weeks</a:t>
            </a:r>
          </a:p>
          <a:p>
            <a:pPr lvl="1"/>
            <a:r>
              <a:rPr lang="en-US" dirty="0" smtClean="0"/>
              <a:t>Identify SOA environment gaps</a:t>
            </a:r>
          </a:p>
          <a:p>
            <a:pPr lvl="1"/>
            <a:r>
              <a:rPr lang="en-US" dirty="0" smtClean="0"/>
              <a:t>Identify risk areas</a:t>
            </a:r>
          </a:p>
          <a:p>
            <a:pPr lvl="1"/>
            <a:r>
              <a:rPr lang="en-US" dirty="0" smtClean="0"/>
              <a:t>Development SOA environment strategy</a:t>
            </a:r>
          </a:p>
          <a:p>
            <a:r>
              <a:rPr lang="en-US" dirty="0" smtClean="0"/>
              <a:t>Workshop participants may be contacted during this time if additional information is necessary</a:t>
            </a:r>
          </a:p>
          <a:p>
            <a:pPr lvl="1"/>
            <a:r>
              <a:rPr lang="en-US" dirty="0" smtClean="0"/>
              <a:t>Please make sure we have your contact information</a:t>
            </a:r>
          </a:p>
          <a:p>
            <a:pPr algn="ctr"/>
            <a:endParaRPr lang="en-US" b="1" dirty="0" smtClean="0">
              <a:solidFill>
                <a:schemeClr val="tx2"/>
              </a:solidFill>
            </a:endParaRPr>
          </a:p>
          <a:p>
            <a:pPr algn="ctr"/>
            <a:r>
              <a:rPr lang="en-US" b="1" dirty="0" smtClean="0">
                <a:solidFill>
                  <a:schemeClr val="tx2"/>
                </a:solidFill>
              </a:rPr>
              <a:t>THANK YOU FOR YOUR TIME!</a:t>
            </a:r>
          </a:p>
          <a:p>
            <a:endParaRPr lang="en-US" dirty="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5600" y="852408"/>
            <a:ext cx="8407400" cy="4954668"/>
          </a:xfrm>
        </p:spPr>
        <p:txBody>
          <a:bodyPr/>
          <a:lstStyle/>
          <a:p>
            <a:r>
              <a:rPr lang="en-US" sz="1000" b="1"/>
              <a:t>Copyright 2010 Carnegie Mellon University</a:t>
            </a:r>
          </a:p>
          <a:p>
            <a:endParaRPr lang="en-US" sz="1000"/>
          </a:p>
          <a:p>
            <a:r>
              <a:rPr lang="en-US" sz="1000"/>
              <a:t>This material is based upon work funded and supported by the Department of Defense under Contract No. FA8721-05-C-0003 with Carnegie Mellon University for the operation of the Software Engineering Institute, a federally funded research and development center.</a:t>
            </a:r>
          </a:p>
          <a:p>
            <a:endParaRPr lang="en-US" sz="1000"/>
          </a:p>
          <a:p>
            <a:r>
              <a:rPr lang="en-US" sz="1000"/>
              <a:t>Any opinions, findings and conclusions or recommendations expressed in this material are those of the author(s) and do not necessarily reflect the views of the United States Department of Defense.</a:t>
            </a:r>
          </a:p>
          <a:p>
            <a:endParaRPr lang="en-US" sz="1000"/>
          </a:p>
          <a:p>
            <a:r>
              <a:rPr lang="en-US" sz="100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p>
          <a:p>
            <a:endParaRPr lang="en-US" sz="1000"/>
          </a:p>
          <a:p>
            <a:r>
              <a:rPr lang="en-US" sz="1000"/>
              <a:t>This material has been approved for public release and unlimited distribution except as restricted below.</a:t>
            </a:r>
          </a:p>
          <a:p>
            <a:endParaRPr lang="en-US" sz="1000"/>
          </a:p>
          <a:p>
            <a:r>
              <a:rPr lang="en-US" sz="1000"/>
              <a:t>The Government of the United States has a royalty-free government-purpose license to use, duplicate, or disclose the work, in whole or in part and in any manner, and to have or permit others to do so, for government purposes pursuant to the copyright license under the clause at 252.227-7013 and 252.227-7013 Alternate I.</a:t>
            </a:r>
          </a:p>
          <a:p>
            <a:endParaRPr lang="en-US" sz="1000"/>
          </a:p>
          <a:p>
            <a:r>
              <a:rPr lang="en-US" sz="1000"/>
              <a:t>This material was prepared for the exclusive use of persons that have directly downloaded the materials from sei.cmu.edu and their students and clients.  If you did not download this material yourself, you may only use it for your own personal study  and may not be used for any other purpose without the written consent of permission@sei.cmu.edu. </a:t>
            </a:r>
          </a:p>
          <a:p>
            <a:endParaRPr lang="en-US" sz="1000"/>
          </a:p>
          <a:p>
            <a:r>
              <a:rPr lang="en-US" sz="1000"/>
              <a:t>DM-0000148</a:t>
            </a:r>
          </a:p>
          <a:p>
            <a:endParaRPr lang="en-US"/>
          </a:p>
        </p:txBody>
      </p:sp>
    </p:spTree>
    <p:extLst>
      <p:ext uri="{BB962C8B-B14F-4D97-AF65-F5344CB8AC3E}">
        <p14:creationId xmlns:p14="http://schemas.microsoft.com/office/powerpoint/2010/main" val="222534491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mtClean="0"/>
              <a:t>The SMART Family </a:t>
            </a:r>
            <a:r>
              <a:rPr lang="en-US" baseline="-25000" smtClean="0"/>
              <a:t>2</a:t>
            </a:r>
            <a:endParaRPr lang="en-US" baseline="-25000" dirty="0" smtClean="0"/>
          </a:p>
        </p:txBody>
      </p:sp>
      <p:sp>
        <p:nvSpPr>
          <p:cNvPr id="21" name="Rounded Rectangle 3"/>
          <p:cNvSpPr>
            <a:spLocks noChangeArrowheads="1"/>
          </p:cNvSpPr>
          <p:nvPr/>
        </p:nvSpPr>
        <p:spPr bwMode="auto">
          <a:xfrm>
            <a:off x="3886200" y="3698875"/>
            <a:ext cx="1409700" cy="828675"/>
          </a:xfrm>
          <a:prstGeom prst="roundRect">
            <a:avLst>
              <a:gd name="adj" fmla="val 16667"/>
            </a:avLst>
          </a:prstGeom>
          <a:solidFill>
            <a:srgbClr val="6699CC">
              <a:alpha val="59999"/>
            </a:srgbClr>
          </a:solidFill>
          <a:ln w="31750" algn="ctr">
            <a:solidFill>
              <a:srgbClr val="6699CC"/>
            </a:solidFill>
            <a:round/>
            <a:headEnd/>
            <a:tailEnd/>
          </a:ln>
        </p:spPr>
        <p:txBody>
          <a:bodyPr wrap="none" anchor="ctr"/>
          <a:lstStyle/>
          <a:p>
            <a:pPr algn="ctr"/>
            <a:r>
              <a:rPr lang="en-US" b="1"/>
              <a:t>SMART</a:t>
            </a:r>
          </a:p>
        </p:txBody>
      </p:sp>
      <p:sp>
        <p:nvSpPr>
          <p:cNvPr id="22" name="Rectangle 4"/>
          <p:cNvSpPr>
            <a:spLocks noChangeArrowheads="1"/>
          </p:cNvSpPr>
          <p:nvPr/>
        </p:nvSpPr>
        <p:spPr bwMode="auto">
          <a:xfrm>
            <a:off x="1266825" y="2794000"/>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dirty="0" smtClean="0"/>
              <a:t>SMART-AF</a:t>
            </a:r>
            <a:endParaRPr lang="en-US" sz="1600" dirty="0"/>
          </a:p>
        </p:txBody>
      </p:sp>
      <p:sp>
        <p:nvSpPr>
          <p:cNvPr id="23" name="TextBox 5"/>
          <p:cNvSpPr txBox="1">
            <a:spLocks noChangeArrowheads="1"/>
          </p:cNvSpPr>
          <p:nvPr/>
        </p:nvSpPr>
        <p:spPr bwMode="auto">
          <a:xfrm>
            <a:off x="762000" y="1627820"/>
            <a:ext cx="2492375" cy="1097736"/>
          </a:xfrm>
          <a:prstGeom prst="rect">
            <a:avLst/>
          </a:prstGeom>
          <a:noFill/>
          <a:ln w="9525">
            <a:noFill/>
            <a:miter lim="800000"/>
            <a:headEnd/>
            <a:tailEnd/>
          </a:ln>
        </p:spPr>
        <p:txBody>
          <a:bodyPr>
            <a:spAutoFit/>
          </a:bodyPr>
          <a:lstStyle/>
          <a:p>
            <a:pPr algn="ctr">
              <a:spcBef>
                <a:spcPct val="0"/>
              </a:spcBef>
              <a:spcAft>
                <a:spcPts val="400"/>
              </a:spcAft>
            </a:pPr>
            <a:r>
              <a:rPr lang="en-US" sz="1400" dirty="0" smtClean="0"/>
              <a:t>SOA Adoption Feasibility</a:t>
            </a:r>
            <a:endParaRPr lang="en-US" sz="1400" dirty="0"/>
          </a:p>
          <a:p>
            <a:pPr algn="ctr">
              <a:spcBef>
                <a:spcPct val="0"/>
              </a:spcBef>
            </a:pPr>
            <a:r>
              <a:rPr lang="en-US" sz="1200" dirty="0"/>
              <a:t>Helps an organization establish the feasibility </a:t>
            </a:r>
            <a:r>
              <a:rPr lang="en-US" sz="1200" dirty="0" smtClean="0"/>
              <a:t>of SOA adoption </a:t>
            </a:r>
            <a:r>
              <a:rPr lang="en-US" sz="1200" dirty="0"/>
              <a:t>and creates a high-level migration strategy if it is feasible</a:t>
            </a:r>
          </a:p>
        </p:txBody>
      </p:sp>
      <p:sp>
        <p:nvSpPr>
          <p:cNvPr id="24" name="Rectangle 6"/>
          <p:cNvSpPr>
            <a:spLocks noChangeArrowheads="1"/>
          </p:cNvSpPr>
          <p:nvPr/>
        </p:nvSpPr>
        <p:spPr bwMode="auto">
          <a:xfrm>
            <a:off x="3881438" y="2441575"/>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SMART-MP</a:t>
            </a:r>
          </a:p>
        </p:txBody>
      </p:sp>
      <p:sp>
        <p:nvSpPr>
          <p:cNvPr id="25" name="TextBox 7"/>
          <p:cNvSpPr txBox="1">
            <a:spLocks noChangeArrowheads="1"/>
          </p:cNvSpPr>
          <p:nvPr/>
        </p:nvSpPr>
        <p:spPr bwMode="auto">
          <a:xfrm>
            <a:off x="3343275" y="1179513"/>
            <a:ext cx="2495550" cy="1282700"/>
          </a:xfrm>
          <a:prstGeom prst="rect">
            <a:avLst/>
          </a:prstGeom>
          <a:noFill/>
          <a:ln w="9525">
            <a:noFill/>
            <a:miter lim="800000"/>
            <a:headEnd/>
            <a:tailEnd/>
          </a:ln>
        </p:spPr>
        <p:txBody>
          <a:bodyPr>
            <a:spAutoFit/>
          </a:bodyPr>
          <a:lstStyle/>
          <a:p>
            <a:pPr algn="ctr">
              <a:spcBef>
                <a:spcPct val="0"/>
              </a:spcBef>
              <a:spcAft>
                <a:spcPts val="400"/>
              </a:spcAft>
            </a:pPr>
            <a:r>
              <a:rPr lang="en-US" sz="1400"/>
              <a:t>Migration Pilot</a:t>
            </a:r>
          </a:p>
          <a:p>
            <a:pPr algn="ctr">
              <a:spcBef>
                <a:spcPct val="0"/>
              </a:spcBef>
            </a:pPr>
            <a:r>
              <a:rPr lang="en-US" sz="1200"/>
              <a:t>Helps an organization select a pilot project that includes a migration strategy with understanding of costs and risks involved</a:t>
            </a:r>
          </a:p>
        </p:txBody>
      </p:sp>
      <p:cxnSp>
        <p:nvCxnSpPr>
          <p:cNvPr id="27" name="Elbow Connector 26"/>
          <p:cNvCxnSpPr>
            <a:stCxn id="24" idx="2"/>
            <a:endCxn id="21" idx="0"/>
          </p:cNvCxnSpPr>
          <p:nvPr/>
        </p:nvCxnSpPr>
        <p:spPr bwMode="auto">
          <a:xfrm rot="5400000">
            <a:off x="4382294" y="3490119"/>
            <a:ext cx="419100" cy="1588"/>
          </a:xfrm>
          <a:prstGeom prst="bentConnector3">
            <a:avLst>
              <a:gd name="adj1" fmla="val 50000"/>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cxnSp>
        <p:nvCxnSpPr>
          <p:cNvPr id="28" name="Elbow Connector 12"/>
          <p:cNvCxnSpPr>
            <a:stCxn id="22" idx="3"/>
            <a:endCxn id="21" idx="1"/>
          </p:cNvCxnSpPr>
          <p:nvPr/>
        </p:nvCxnSpPr>
        <p:spPr bwMode="auto">
          <a:xfrm>
            <a:off x="2686050" y="3213100"/>
            <a:ext cx="1200150" cy="900113"/>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29" name="Rectangle 15"/>
          <p:cNvSpPr>
            <a:spLocks noChangeArrowheads="1"/>
          </p:cNvSpPr>
          <p:nvPr/>
        </p:nvSpPr>
        <p:spPr bwMode="auto">
          <a:xfrm>
            <a:off x="6343650" y="2794000"/>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SMART-ESP</a:t>
            </a:r>
          </a:p>
        </p:txBody>
      </p:sp>
      <p:sp>
        <p:nvSpPr>
          <p:cNvPr id="30" name="TextBox 16"/>
          <p:cNvSpPr txBox="1">
            <a:spLocks noChangeArrowheads="1"/>
          </p:cNvSpPr>
          <p:nvPr/>
        </p:nvSpPr>
        <p:spPr bwMode="auto">
          <a:xfrm>
            <a:off x="5805488" y="1845945"/>
            <a:ext cx="2495550" cy="912813"/>
          </a:xfrm>
          <a:prstGeom prst="rect">
            <a:avLst/>
          </a:prstGeom>
          <a:noFill/>
          <a:ln w="9525">
            <a:noFill/>
            <a:miter lim="800000"/>
            <a:headEnd/>
            <a:tailEnd/>
          </a:ln>
        </p:spPr>
        <p:txBody>
          <a:bodyPr>
            <a:spAutoFit/>
          </a:bodyPr>
          <a:lstStyle/>
          <a:p>
            <a:pPr algn="ctr">
              <a:spcBef>
                <a:spcPct val="0"/>
              </a:spcBef>
              <a:spcAft>
                <a:spcPts val="400"/>
              </a:spcAft>
            </a:pPr>
            <a:r>
              <a:rPr lang="en-US" sz="1400" dirty="0"/>
              <a:t>Enterprise Service Portfolio</a:t>
            </a:r>
          </a:p>
          <a:p>
            <a:pPr algn="ctr">
              <a:spcBef>
                <a:spcPct val="0"/>
              </a:spcBef>
            </a:pPr>
            <a:r>
              <a:rPr lang="en-US" sz="1200" dirty="0"/>
              <a:t>Helps an organization select and create services from its systems portfolio</a:t>
            </a:r>
          </a:p>
        </p:txBody>
      </p:sp>
      <p:cxnSp>
        <p:nvCxnSpPr>
          <p:cNvPr id="31" name="Elbow Connector 12"/>
          <p:cNvCxnSpPr>
            <a:stCxn id="29" idx="1"/>
            <a:endCxn id="21" idx="3"/>
          </p:cNvCxnSpPr>
          <p:nvPr/>
        </p:nvCxnSpPr>
        <p:spPr bwMode="auto">
          <a:xfrm rot="10800000" flipV="1">
            <a:off x="5295900" y="3213100"/>
            <a:ext cx="1047750" cy="900113"/>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32" name="Rectangle 22"/>
          <p:cNvSpPr>
            <a:spLocks noChangeArrowheads="1"/>
          </p:cNvSpPr>
          <p:nvPr/>
        </p:nvSpPr>
        <p:spPr bwMode="auto">
          <a:xfrm>
            <a:off x="1266825" y="4003675"/>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SMART-ENV</a:t>
            </a:r>
          </a:p>
        </p:txBody>
      </p:sp>
      <p:sp>
        <p:nvSpPr>
          <p:cNvPr id="33" name="TextBox 23"/>
          <p:cNvSpPr txBox="1">
            <a:spLocks noChangeArrowheads="1"/>
          </p:cNvSpPr>
          <p:nvPr/>
        </p:nvSpPr>
        <p:spPr bwMode="auto">
          <a:xfrm>
            <a:off x="790575" y="4841875"/>
            <a:ext cx="2371725" cy="1282700"/>
          </a:xfrm>
          <a:prstGeom prst="rect">
            <a:avLst/>
          </a:prstGeom>
          <a:noFill/>
          <a:ln w="9525">
            <a:noFill/>
            <a:miter lim="800000"/>
            <a:headEnd/>
            <a:tailEnd/>
          </a:ln>
        </p:spPr>
        <p:txBody>
          <a:bodyPr>
            <a:spAutoFit/>
          </a:bodyPr>
          <a:lstStyle/>
          <a:p>
            <a:pPr algn="ctr">
              <a:spcBef>
                <a:spcPct val="0"/>
              </a:spcBef>
              <a:spcAft>
                <a:spcPts val="400"/>
              </a:spcAft>
            </a:pPr>
            <a:r>
              <a:rPr lang="en-US" sz="1400" dirty="0"/>
              <a:t>SOA Environment</a:t>
            </a:r>
          </a:p>
          <a:p>
            <a:pPr algn="ctr">
              <a:spcBef>
                <a:spcPct val="0"/>
              </a:spcBef>
            </a:pPr>
            <a:r>
              <a:rPr lang="en-US" sz="1200" dirty="0"/>
              <a:t>Helps an organization understand a target SOA environment in detail, including associated </a:t>
            </a:r>
            <a:r>
              <a:rPr lang="en-US" sz="1200" dirty="0" smtClean="0"/>
              <a:t>risks </a:t>
            </a:r>
            <a:r>
              <a:rPr lang="en-US" sz="1200" dirty="0"/>
              <a:t>of migrating to that environment</a:t>
            </a:r>
          </a:p>
        </p:txBody>
      </p:sp>
      <p:cxnSp>
        <p:nvCxnSpPr>
          <p:cNvPr id="34" name="Elbow Connector 12"/>
          <p:cNvCxnSpPr>
            <a:stCxn id="32" idx="3"/>
            <a:endCxn id="21" idx="1"/>
          </p:cNvCxnSpPr>
          <p:nvPr/>
        </p:nvCxnSpPr>
        <p:spPr bwMode="auto">
          <a:xfrm flipV="1">
            <a:off x="2686050" y="4113213"/>
            <a:ext cx="1200150" cy="309562"/>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35" name="Rectangle 38"/>
          <p:cNvSpPr>
            <a:spLocks noChangeArrowheads="1"/>
          </p:cNvSpPr>
          <p:nvPr/>
        </p:nvSpPr>
        <p:spPr bwMode="auto">
          <a:xfrm>
            <a:off x="6343650" y="4003675"/>
            <a:ext cx="1419225" cy="838200"/>
          </a:xfrm>
          <a:prstGeom prst="rect">
            <a:avLst/>
          </a:prstGeom>
          <a:solidFill>
            <a:srgbClr val="FFCC66">
              <a:alpha val="59999"/>
            </a:srgbClr>
          </a:solidFill>
          <a:ln w="31750" algn="ctr">
            <a:solidFill>
              <a:srgbClr val="FFCC66"/>
            </a:solidFill>
            <a:round/>
            <a:headEnd/>
            <a:tailEnd/>
          </a:ln>
        </p:spPr>
        <p:txBody>
          <a:bodyPr wrap="none" anchor="ctr"/>
          <a:lstStyle/>
          <a:p>
            <a:pPr algn="ctr"/>
            <a:r>
              <a:rPr lang="en-US" sz="1600"/>
              <a:t>SMART-SYS</a:t>
            </a:r>
          </a:p>
        </p:txBody>
      </p:sp>
      <p:cxnSp>
        <p:nvCxnSpPr>
          <p:cNvPr id="36" name="Elbow Connector 12"/>
          <p:cNvCxnSpPr>
            <a:stCxn id="35" idx="1"/>
            <a:endCxn id="21" idx="3"/>
          </p:cNvCxnSpPr>
          <p:nvPr/>
        </p:nvCxnSpPr>
        <p:spPr bwMode="auto">
          <a:xfrm rot="10800000">
            <a:off x="5295900" y="4113213"/>
            <a:ext cx="1047750" cy="309562"/>
          </a:xfrm>
          <a:prstGeom prst="straightConnector1">
            <a:avLst/>
          </a:prstGeom>
          <a:solidFill>
            <a:schemeClr val="accent1"/>
          </a:solidFill>
          <a:ln w="31750" cap="flat" cmpd="sng" algn="ctr">
            <a:solidFill>
              <a:schemeClr val="tx2">
                <a:lumMod val="65000"/>
                <a:lumOff val="35000"/>
              </a:schemeClr>
            </a:solidFill>
            <a:prstDash val="solid"/>
            <a:round/>
            <a:headEnd type="none" w="med" len="med"/>
            <a:tailEnd type="none" w="med" len="med"/>
          </a:ln>
          <a:effectLst/>
        </p:spPr>
      </p:cxnSp>
      <p:sp>
        <p:nvSpPr>
          <p:cNvPr id="37" name="TextBox 39"/>
          <p:cNvSpPr txBox="1">
            <a:spLocks noChangeArrowheads="1"/>
          </p:cNvSpPr>
          <p:nvPr/>
        </p:nvSpPr>
        <p:spPr bwMode="auto">
          <a:xfrm>
            <a:off x="5524500" y="4841875"/>
            <a:ext cx="3057525" cy="1314450"/>
          </a:xfrm>
          <a:prstGeom prst="rect">
            <a:avLst/>
          </a:prstGeom>
          <a:noFill/>
          <a:ln w="9525">
            <a:noFill/>
            <a:miter lim="800000"/>
            <a:headEnd/>
            <a:tailEnd/>
          </a:ln>
        </p:spPr>
        <p:txBody>
          <a:bodyPr>
            <a:spAutoFit/>
          </a:bodyPr>
          <a:lstStyle/>
          <a:p>
            <a:pPr algn="ctr">
              <a:spcBef>
                <a:spcPct val="0"/>
              </a:spcBef>
              <a:spcAft>
                <a:spcPts val="400"/>
              </a:spcAft>
            </a:pPr>
            <a:r>
              <a:rPr lang="en-US" sz="1400" dirty="0"/>
              <a:t>Service-Oriented Systems Development</a:t>
            </a:r>
          </a:p>
          <a:p>
            <a:pPr algn="ctr">
              <a:spcBef>
                <a:spcPct val="0"/>
              </a:spcBef>
            </a:pPr>
            <a:r>
              <a:rPr lang="en-US" sz="1200" dirty="0"/>
              <a:t>Helps an organization understand a complete service-oriented system—services, consumers, environment—including risk and cost data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SMART Family </a:t>
            </a:r>
            <a:r>
              <a:rPr lang="en-US" baseline="-25000" smtClean="0"/>
              <a:t>3</a:t>
            </a:r>
            <a:endParaRPr lang="en-US" baseline="-25000" dirty="0"/>
          </a:p>
        </p:txBody>
      </p:sp>
      <p:sp>
        <p:nvSpPr>
          <p:cNvPr id="11" name="Content Placeholder 10"/>
          <p:cNvSpPr>
            <a:spLocks noGrp="1"/>
          </p:cNvSpPr>
          <p:nvPr>
            <p:ph idx="1"/>
          </p:nvPr>
        </p:nvSpPr>
        <p:spPr/>
        <p:txBody>
          <a:bodyPr/>
          <a:lstStyle/>
          <a:p>
            <a:r>
              <a:rPr lang="en-US" dirty="0" smtClean="0"/>
              <a:t>All members of the SMART family follow essentially the same process, but the emphasis for each is on different aspects of SOA adoption and migration</a:t>
            </a:r>
          </a:p>
          <a:p>
            <a:endParaRPr lang="en-US" dirty="0" smtClean="0"/>
          </a:p>
          <a:p>
            <a:r>
              <a:rPr lang="en-US" dirty="0" smtClean="0"/>
              <a:t>The SMART-ENV family member helps an organization understand a target SOA environment in detail, including requirements and constraints that the environment places on services and service consumers</a:t>
            </a:r>
          </a:p>
          <a:p>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Content Placeholder 2"/>
          <p:cNvSpPr>
            <a:spLocks noGrp="1"/>
          </p:cNvSpPr>
          <p:nvPr>
            <p:ph idx="1"/>
          </p:nvPr>
        </p:nvSpPr>
        <p:spPr/>
        <p:txBody>
          <a:bodyPr/>
          <a:lstStyle/>
          <a:p>
            <a:r>
              <a:rPr lang="en-US" dirty="0" smtClean="0"/>
              <a:t>The SMART Family</a:t>
            </a:r>
          </a:p>
          <a:p>
            <a:r>
              <a:rPr lang="en-US" b="1" dirty="0" smtClean="0">
                <a:solidFill>
                  <a:schemeClr val="tx2"/>
                </a:solidFill>
              </a:rPr>
              <a:t>Overview of SMART-ENV</a:t>
            </a:r>
          </a:p>
          <a:p>
            <a:r>
              <a:rPr lang="en-US" dirty="0" smtClean="0"/>
              <a:t>Detailed Description of SMART-ENV</a:t>
            </a:r>
          </a:p>
          <a:p>
            <a:endParaRPr lang="en-US" dirty="0" smtClean="0"/>
          </a:p>
          <a:p>
            <a:pPr lvl="1"/>
            <a:endParaRPr lang="en-US" dirty="0" smtClean="0"/>
          </a:p>
          <a:p>
            <a:endParaRPr lang="en-US" dirty="0" smtClean="0"/>
          </a:p>
          <a:p>
            <a:endParaRPr lang="en-US" dirty="0"/>
          </a:p>
        </p:txBody>
      </p:sp>
      <p:sp>
        <p:nvSpPr>
          <p:cNvPr id="6" name="Down Arrow 5"/>
          <p:cNvSpPr/>
          <p:nvPr/>
        </p:nvSpPr>
        <p:spPr bwMode="auto">
          <a:xfrm rot="5400000">
            <a:off x="3631158" y="1675057"/>
            <a:ext cx="338417" cy="571500"/>
          </a:xfrm>
          <a:prstGeom prst="downArrow">
            <a:avLst/>
          </a:prstGeom>
          <a:gradFill rotWithShape="1">
            <a:gsLst>
              <a:gs pos="0">
                <a:schemeClr val="tx2">
                  <a:lumMod val="20000"/>
                  <a:lumOff val="80000"/>
                </a:schemeClr>
              </a:gs>
              <a:gs pos="100000">
                <a:schemeClr val="bg1"/>
              </a:gs>
            </a:gsLst>
            <a:lin ang="5400000" scaled="1"/>
          </a:grad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a typeface="ＭＳ Ｐゴシック" pitchFamily="-63" charset="-128"/>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Migration of Legacy Components to SOA Environments v2-0 (In progress)">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7365D"/>
      </a:hlink>
      <a:folHlink>
        <a:srgbClr val="548DD4"/>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1">
          <a:gsLst>
            <a:gs pos="0">
              <a:srgbClr val="800000">
                <a:alpha val="58000"/>
              </a:srgbClr>
            </a:gs>
            <a:gs pos="100000">
              <a:schemeClr val="bg1"/>
            </a:gs>
          </a:gsLst>
          <a:lin ang="5400000" scaled="1"/>
        </a:gradFill>
        <a:ln w="28575" cap="flat" cmpd="sng" algn="ctr">
          <a:solidFill>
            <a:srgbClr val="800000"/>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2000" b="0" i="0" u="none" strike="noStrike" cap="none" normalizeH="0" baseline="0" dirty="0" smtClean="0">
            <a:ln>
              <a:noFill/>
            </a:ln>
            <a:solidFill>
              <a:schemeClr val="tx1"/>
            </a:solidFill>
            <a:effectLst/>
            <a:latin typeface="Arial" charset="0"/>
            <a:ea typeface="ＭＳ Ｐゴシック" pitchFamily="-63" charset="-128"/>
          </a:defRPr>
        </a:defPPr>
      </a:lstStyle>
    </a:spDef>
    <a:lnDef>
      <a:spPr bwMode="auto">
        <a:xfrm>
          <a:off x="0" y="0"/>
          <a:ext cx="1" cy="1"/>
        </a:xfrm>
        <a:custGeom>
          <a:avLst/>
          <a:gdLst/>
          <a:ahLst/>
          <a:cxnLst/>
          <a:rect l="0" t="0" r="0" b="0"/>
          <a:pathLst/>
        </a:custGeom>
        <a:gradFill rotWithShape="1">
          <a:gsLst>
            <a:gs pos="0">
              <a:schemeClr val="accent1"/>
            </a:gs>
            <a:gs pos="100000">
              <a:schemeClr val="bg1"/>
            </a:gs>
          </a:gsLst>
          <a:lin ang="5400000" scaled="1"/>
        </a:gradFill>
        <a:ln w="635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6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F88195A175F94E81717E789368D2C8" ma:contentTypeVersion="0" ma:contentTypeDescription="Create a new document." ma:contentTypeScope="" ma:versionID="bb37cc290966c38fe70de01da07313b4">
  <xsd:schema xmlns:xsd="http://www.w3.org/2001/XMLSchema" xmlns:p="http://schemas.microsoft.com/office/2006/metadata/properties" targetNamespace="http://schemas.microsoft.com/office/2006/metadata/properties" ma:root="true" ma:fieldsID="46ce51841bcaebe75ae25adb2fb3cb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63A9107-D055-41F9-88A3-FA66D044F492}">
  <ds:schemaRefs>
    <ds:schemaRef ds:uri="http://schemas.microsoft.com/sharepoint/v3/contenttype/forms"/>
  </ds:schemaRefs>
</ds:datastoreItem>
</file>

<file path=customXml/itemProps2.xml><?xml version="1.0" encoding="utf-8"?>
<ds:datastoreItem xmlns:ds="http://schemas.openxmlformats.org/officeDocument/2006/customXml" ds:itemID="{29FEB869-07D1-41F1-AAC5-08CD5763B0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5606169-CEB5-4E3E-9352-E3414123A920}">
  <ds:schemaRefs>
    <ds:schemaRef ds:uri="http://www.w3.org/XML/1998/namespace"/>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http://purl.org/dc/term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Migration of Legacy Components to SOA Environments v2-0 (In progress)</Template>
  <TotalTime>15492</TotalTime>
  <Words>3400</Words>
  <Application>Microsoft Office PowerPoint</Application>
  <PresentationFormat>On-screen Show (4:3)</PresentationFormat>
  <Paragraphs>523</Paragraphs>
  <Slides>67</Slides>
  <Notes>66</Notes>
  <HiddenSlides>0</HiddenSlides>
  <MMClips>0</MMClips>
  <ScaleCrop>false</ScaleCrop>
  <HeadingPairs>
    <vt:vector size="4" baseType="variant">
      <vt:variant>
        <vt:lpstr>Theme</vt:lpstr>
      </vt:variant>
      <vt:variant>
        <vt:i4>2</vt:i4>
      </vt:variant>
      <vt:variant>
        <vt:lpstr>Slide Titles</vt:lpstr>
      </vt:variant>
      <vt:variant>
        <vt:i4>67</vt:i4>
      </vt:variant>
    </vt:vector>
  </HeadingPairs>
  <TitlesOfParts>
    <vt:vector size="69" baseType="lpstr">
      <vt:lpstr>Migration of Legacy Components to SOA Environments v2-0 (In progress)</vt:lpstr>
      <vt:lpstr>Custom Design</vt:lpstr>
      <vt:lpstr>SMART-ENV Workshop &lt;Organization&gt;</vt:lpstr>
      <vt:lpstr>Agenda</vt:lpstr>
      <vt:lpstr>Introductions</vt:lpstr>
      <vt:lpstr>Workshop Logistics</vt:lpstr>
      <vt:lpstr>Outline</vt:lpstr>
      <vt:lpstr>The SMART Family 1</vt:lpstr>
      <vt:lpstr>The SMART Family 2</vt:lpstr>
      <vt:lpstr>The SMART Family 3</vt:lpstr>
      <vt:lpstr>Outline</vt:lpstr>
      <vt:lpstr>SOA Infrastructure 1</vt:lpstr>
      <vt:lpstr>SOA Infrastructure 2</vt:lpstr>
      <vt:lpstr>SOA Environment</vt:lpstr>
      <vt:lpstr>SMART-ENV: SMART Environment</vt:lpstr>
      <vt:lpstr>Three Elements of SMART-ENV</vt:lpstr>
      <vt:lpstr>SMART-ENV Process Activities</vt:lpstr>
      <vt:lpstr>SMART Interview Guide - ENV (SMIG-ENV)</vt:lpstr>
      <vt:lpstr>SMIG-ENV Content</vt:lpstr>
      <vt:lpstr>SMART-ENV Artifacts</vt:lpstr>
      <vt:lpstr>Outline</vt:lpstr>
      <vt:lpstr>Establish Context: Goals</vt:lpstr>
      <vt:lpstr>Understand the Role of the Organization with Respect to the SOA Environment</vt:lpstr>
      <vt:lpstr>Understand the Business and Technical Value Provided by the SOA Environment</vt:lpstr>
      <vt:lpstr>Identify the Main Elements of the SOA Environment   </vt:lpstr>
      <vt:lpstr>Understand Service Invocation Capabilities: Goal</vt:lpstr>
      <vt:lpstr>Understand Routing Capabilities: Goal</vt:lpstr>
      <vt:lpstr>Understand Mediation Capabilities: Goal</vt:lpstr>
      <vt:lpstr>Understand Process Orchestration Capabilities: Goal</vt:lpstr>
      <vt:lpstr>Understand Event Processing Capabilities: Goal</vt:lpstr>
      <vt:lpstr>Understand Quality of Service Capabilities: Goal</vt:lpstr>
      <vt:lpstr>Understand Management Capabilities: Goal</vt:lpstr>
      <vt:lpstr>Understand Development and Operational Support: Goal</vt:lpstr>
      <vt:lpstr>Understand Community Support: Goal</vt:lpstr>
      <vt:lpstr>Identify SOA Environment Gaps: Goal</vt:lpstr>
      <vt:lpstr>Identify Risk Areas: Goal</vt:lpstr>
      <vt:lpstr>Develop SOA Environment Strategy: Goal</vt:lpstr>
      <vt:lpstr>Questions?</vt:lpstr>
      <vt:lpstr>Note for SMART Team Lead</vt:lpstr>
      <vt:lpstr>Understand Service Invocation Capabilities</vt:lpstr>
      <vt:lpstr>Service Invocation Capabilities</vt:lpstr>
      <vt:lpstr>JBoss ESB Service Invocation Capabilities</vt:lpstr>
      <vt:lpstr>Understand Routing Capabilities</vt:lpstr>
      <vt:lpstr>Routing Capabilities</vt:lpstr>
      <vt:lpstr>JBoss ESB Routing Capabilities</vt:lpstr>
      <vt:lpstr>Understand Mediation Capabilities</vt:lpstr>
      <vt:lpstr>Mediation Capabilities</vt:lpstr>
      <vt:lpstr>JBoss ESB Mediation Capabilities</vt:lpstr>
      <vt:lpstr>Understand Process Orchestration Capabilities</vt:lpstr>
      <vt:lpstr>Process Orchestration Capabilities</vt:lpstr>
      <vt:lpstr>JBoss ESB Process Orchestration Capabilities</vt:lpstr>
      <vt:lpstr>Understand Event Processing Capabilities</vt:lpstr>
      <vt:lpstr>Event Processing Capabilities</vt:lpstr>
      <vt:lpstr>JBoss ESB Event Processing Capabilities</vt:lpstr>
      <vt:lpstr>Understand QoS Support Capabilities</vt:lpstr>
      <vt:lpstr>QoS Support Capabilities</vt:lpstr>
      <vt:lpstr>JBoss ESB QoS Support Capabilities</vt:lpstr>
      <vt:lpstr>Understand Management Capabilities</vt:lpstr>
      <vt:lpstr>Management Capabilities</vt:lpstr>
      <vt:lpstr>JBoss ESB Management Capabilities</vt:lpstr>
      <vt:lpstr>Understand Development and Operational Support</vt:lpstr>
      <vt:lpstr>Development and Operational Support</vt:lpstr>
      <vt:lpstr>JBoss ESB Development and Operational Support</vt:lpstr>
      <vt:lpstr>Understand Community Support</vt:lpstr>
      <vt:lpstr>Community Support</vt:lpstr>
      <vt:lpstr>JBoss ESB Community Support</vt:lpstr>
      <vt:lpstr>Note for SMART Team Lead</vt:lpstr>
      <vt:lpstr>Next Steps</vt:lpstr>
      <vt:lpstr>PowerPoint Presentation</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SMART-ENV Workshop</dc:title>
  <dc:creator>Lewis and Novakouski</dc:creator>
  <cp:lastModifiedBy>cdixon</cp:lastModifiedBy>
  <cp:revision>1063</cp:revision>
  <cp:lastPrinted>2013-02-04T18:02:00Z</cp:lastPrinted>
  <dcterms:created xsi:type="dcterms:W3CDTF">2008-07-18T21:44:40Z</dcterms:created>
  <dcterms:modified xsi:type="dcterms:W3CDTF">2013-02-04T20:41:33Z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0x01010000F88195A175F94E81717E789368D2C8</vt:lpwstr>
  </property>
</Properties>
</file>